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6858000" type="screen4x3"/>
  <p:notesSz cx="6864350" cy="9996488"/>
  <p:embeddedFontLst>
    <p:embeddedFont>
      <p:font typeface="Sofia" panose="020B0604020202020204" charset="0"/>
      <p:regular r:id="rId66"/>
    </p:embeddedFont>
    <p:embeddedFont>
      <p:font typeface="Arial Black" panose="020B0A04020102020204" pitchFamily="34" charset="0"/>
      <p:bold r:id="rId67"/>
    </p:embeddedFont>
    <p:embeddedFont>
      <p:font typeface="Comic Sans MS" panose="030F0702030302020204" pitchFamily="66" charset="0"/>
      <p:regular r:id="rId68"/>
      <p:bold r:id="rId69"/>
      <p:italic r:id="rId70"/>
      <p:boldItalic r:id="rId71"/>
    </p:embeddedFont>
    <p:embeddedFont>
      <p:font typeface="Verdana" panose="020B0604030504040204" pitchFamily="34" charset="0"/>
      <p:regular r:id="rId72"/>
      <p:bold r:id="rId73"/>
      <p:italic r:id="rId74"/>
      <p:boldItalic r:id="rId75"/>
    </p:embeddedFont>
    <p:embeddedFont>
      <p:font typeface="Book Antiqua" panose="02040602050305030304" pitchFamily="18" charset="0"/>
      <p:regular r:id="rId76"/>
      <p:bold r:id="rId77"/>
      <p:italic r:id="rId78"/>
      <p:boldItalic r:id="rId79"/>
    </p:embeddedFont>
    <p:embeddedFont>
      <p:font typeface="Calibri" panose="020F050202020403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ário" initials="U" lastIdx="1" clrIdx="0">
    <p:extLst>
      <p:ext uri="{19B8F6BF-5375-455C-9EA6-DF929625EA0E}">
        <p15:presenceInfo xmlns:p15="http://schemas.microsoft.com/office/powerpoint/2012/main" userId="Usuár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6" autoAdjust="0"/>
    <p:restoredTop sz="95195" autoAdjust="0"/>
  </p:normalViewPr>
  <p:slideViewPr>
    <p:cSldViewPr snapToGrid="0">
      <p:cViewPr>
        <p:scale>
          <a:sx n="80" d="100"/>
          <a:sy n="80" d="100"/>
        </p:scale>
        <p:origin x="78" y="912"/>
      </p:cViewPr>
      <p:guideLst>
        <p:guide orient="horz" pos="2160"/>
        <p:guide pos="2880"/>
      </p:guideLst>
    </p:cSldViewPr>
  </p:slideViewPr>
  <p:outlineViewPr>
    <p:cViewPr>
      <p:scale>
        <a:sx n="33" d="100"/>
        <a:sy n="33" d="100"/>
      </p:scale>
      <p:origin x="0" y="-294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4552" cy="501560"/>
          </a:xfrm>
          <a:prstGeom prst="rect">
            <a:avLst/>
          </a:prstGeom>
          <a:noFill/>
          <a:ln>
            <a:noFill/>
          </a:ln>
        </p:spPr>
        <p:txBody>
          <a:bodyPr spcFirstLastPara="1" wrap="square" lIns="96325" tIns="48150" rIns="96325" bIns="4815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8210" y="0"/>
            <a:ext cx="2974552" cy="501560"/>
          </a:xfrm>
          <a:prstGeom prst="rect">
            <a:avLst/>
          </a:prstGeom>
          <a:noFill/>
          <a:ln>
            <a:noFill/>
          </a:ln>
        </p:spPr>
        <p:txBody>
          <a:bodyPr spcFirstLastPara="1" wrap="square" lIns="96325" tIns="48150" rIns="96325" bIns="4815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6435" y="4810810"/>
            <a:ext cx="5491480" cy="3936117"/>
          </a:xfrm>
          <a:prstGeom prst="rect">
            <a:avLst/>
          </a:prstGeom>
          <a:noFill/>
          <a:ln>
            <a:noFill/>
          </a:ln>
        </p:spPr>
        <p:txBody>
          <a:bodyPr spcFirstLastPara="1" wrap="square" lIns="96325" tIns="48150" rIns="96325" bIns="4815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94929"/>
            <a:ext cx="2974552" cy="501559"/>
          </a:xfrm>
          <a:prstGeom prst="rect">
            <a:avLst/>
          </a:prstGeom>
          <a:noFill/>
          <a:ln>
            <a:noFill/>
          </a:ln>
        </p:spPr>
        <p:txBody>
          <a:bodyPr spcFirstLastPara="1" wrap="square" lIns="96325" tIns="48150" rIns="96325" bIns="4815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None/>
            </a:pPr>
            <a:fld id="{00000000-1234-1234-1234-123412341234}" type="slidenum">
              <a:rPr lang="pt-BR" sz="1300" b="0" i="0" u="none" strike="noStrike" cap="none">
                <a:solidFill>
                  <a:schemeClr val="dk1"/>
                </a:solidFill>
                <a:latin typeface="Calibri"/>
                <a:ea typeface="Calibri"/>
                <a:cs typeface="Calibri"/>
                <a:sym typeface="Calibri"/>
              </a:rPr>
              <a:t>‹nº›</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84497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Clr>
                <a:srgbClr val="000000"/>
              </a:buClr>
              <a:buSzPts val="630"/>
              <a:buFont typeface="Noto Sans Symbols"/>
              <a:buNone/>
            </a:pPr>
            <a:fld id="{00000000-1234-1234-1234-123412341234}" type="slidenum">
              <a:rPr lang="pt-BR"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
        <p:nvSpPr>
          <p:cNvPr id="124" name="Google Shape;124;p1:notes"/>
          <p:cNvSpPr txBox="1"/>
          <p:nvPr/>
        </p:nvSpPr>
        <p:spPr>
          <a:xfrm>
            <a:off x="992437" y="874657"/>
            <a:ext cx="4884245" cy="4369483"/>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1500" tIns="50750" rIns="101500" bIns="50750" anchor="ctr" anchorCtr="0">
            <a:noAutofit/>
          </a:bodyPr>
          <a:lstStyle/>
          <a:p>
            <a:pPr marL="0" marR="0" lvl="0" indent="0" algn="l" rtl="0">
              <a:lnSpc>
                <a:spcPct val="71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25" name="Google Shape;125;p1:notes"/>
          <p:cNvSpPr txBox="1">
            <a:spLocks noGrp="1"/>
          </p:cNvSpPr>
          <p:nvPr>
            <p:ph type="body" idx="1"/>
          </p:nvPr>
        </p:nvSpPr>
        <p:spPr>
          <a:xfrm>
            <a:off x="687072" y="5536324"/>
            <a:ext cx="5487022" cy="5236550"/>
          </a:xfrm>
          <a:prstGeom prst="rect">
            <a:avLst/>
          </a:prstGeom>
          <a:noFill/>
          <a:ln>
            <a:noFill/>
          </a:ln>
        </p:spPr>
        <p:txBody>
          <a:bodyPr spcFirstLastPara="1" wrap="square" lIns="96325" tIns="48150" rIns="96325" bIns="48150" anchor="ctr" anchorCtr="0">
            <a:noAutofit/>
          </a:bodyPr>
          <a:lstStyle/>
          <a:p>
            <a:pPr marL="0" lvl="0" indent="0" algn="l" rtl="0">
              <a:spcBef>
                <a:spcPts val="0"/>
              </a:spcBef>
              <a:spcAft>
                <a:spcPts val="0"/>
              </a:spcAft>
              <a:buNone/>
            </a:pPr>
            <a:endParaRPr/>
          </a:p>
        </p:txBody>
      </p:sp>
      <p:sp>
        <p:nvSpPr>
          <p:cNvPr id="126" name="Google Shape;126;p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65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194" name="Google Shape;194;p1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17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200" name="Google Shape;200;p1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169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208" name="Google Shape;208;p1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4188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215" name="Google Shape;215;p1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72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221" name="Google Shape;221;p1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859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228" name="Google Shape;228;p1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095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235" name="Google Shape;235;p1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483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242" name="Google Shape;242;p1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68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249" name="Google Shape;249;p1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7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256" name="Google Shape;256;p1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35" name="Google Shape;135;p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167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63" name="Google Shape;263;p2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15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70" name="Google Shape;270;p2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8609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77" name="Google Shape;277;p2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6898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84" name="Google Shape;284;p2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0228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90" name="Google Shape;290;p2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238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97" name="Google Shape;297;p2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048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305" name="Google Shape;305;p2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987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13" name="Google Shape;313;p2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33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20" name="Google Shape;320;p2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9958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26" name="Google Shape;326;p2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9233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9082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33" name="Google Shape;333;p3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8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42" name="Google Shape;342;p3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579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2:notes"/>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None/>
            </a:pPr>
            <a:fld id="{00000000-1234-1234-1234-123412341234}" type="slidenum">
              <a:rPr lang="pt-BR" sz="1300">
                <a:solidFill>
                  <a:srgbClr val="000000"/>
                </a:solidFill>
                <a:latin typeface="Times New Roman"/>
                <a:ea typeface="Times New Roman"/>
                <a:cs typeface="Times New Roman"/>
                <a:sym typeface="Times New Roman"/>
              </a:rPr>
              <a:t>32</a:t>
            </a:fld>
            <a:endParaRPr sz="1300">
              <a:solidFill>
                <a:srgbClr val="000000"/>
              </a:solidFill>
              <a:latin typeface="Times New Roman"/>
              <a:ea typeface="Times New Roman"/>
              <a:cs typeface="Times New Roman"/>
              <a:sym typeface="Times New Roman"/>
            </a:endParaRPr>
          </a:p>
        </p:txBody>
      </p:sp>
      <p:sp>
        <p:nvSpPr>
          <p:cNvPr id="351" name="Google Shape;351;p32:notes"/>
          <p:cNvSpPr txBox="1"/>
          <p:nvPr/>
        </p:nvSpPr>
        <p:spPr>
          <a:xfrm>
            <a:off x="1036008" y="536271"/>
            <a:ext cx="4793923" cy="392743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325" tIns="48150" rIns="96325" bIns="48150" anchor="ctr" anchorCtr="0">
            <a:noAutofit/>
          </a:bodyPr>
          <a:lstStyle/>
          <a:p>
            <a:pPr marL="0" marR="0" lvl="0" indent="0" algn="l" rtl="0">
              <a:lnSpc>
                <a:spcPct val="70000"/>
              </a:lnSpc>
              <a:spcBef>
                <a:spcPts val="0"/>
              </a:spcBef>
              <a:spcAft>
                <a:spcPts val="0"/>
              </a:spcAft>
              <a:buNone/>
            </a:pPr>
            <a:endParaRPr sz="2500">
              <a:solidFill>
                <a:schemeClr val="lt1"/>
              </a:solidFill>
              <a:latin typeface="Times New Roman"/>
              <a:ea typeface="Times New Roman"/>
              <a:cs typeface="Times New Roman"/>
              <a:sym typeface="Times New Roman"/>
            </a:endParaRPr>
          </a:p>
        </p:txBody>
      </p:sp>
      <p:sp>
        <p:nvSpPr>
          <p:cNvPr id="352" name="Google Shape;352;p32:notes"/>
          <p:cNvSpPr txBox="1">
            <a:spLocks noGrp="1"/>
          </p:cNvSpPr>
          <p:nvPr>
            <p:ph type="body" idx="1"/>
          </p:nvPr>
        </p:nvSpPr>
        <p:spPr>
          <a:xfrm>
            <a:off x="915247" y="4748332"/>
            <a:ext cx="5024323" cy="4498420"/>
          </a:xfrm>
          <a:prstGeom prst="rect">
            <a:avLst/>
          </a:prstGeom>
          <a:noFill/>
          <a:ln>
            <a:noFill/>
          </a:ln>
        </p:spPr>
        <p:txBody>
          <a:bodyPr spcFirstLastPara="1" wrap="square" lIns="96325" tIns="48150" rIns="96325" bIns="4815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53" name="Google Shape;353;p3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327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3:notes"/>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None/>
            </a:pPr>
            <a:fld id="{00000000-1234-1234-1234-123412341234}" type="slidenum">
              <a:rPr lang="pt-BR" sz="1300">
                <a:solidFill>
                  <a:srgbClr val="000000"/>
                </a:solidFill>
                <a:latin typeface="Times New Roman"/>
                <a:ea typeface="Times New Roman"/>
                <a:cs typeface="Times New Roman"/>
                <a:sym typeface="Times New Roman"/>
              </a:rPr>
              <a:t>33</a:t>
            </a:fld>
            <a:endParaRPr sz="1300">
              <a:solidFill>
                <a:srgbClr val="000000"/>
              </a:solidFill>
              <a:latin typeface="Times New Roman"/>
              <a:ea typeface="Times New Roman"/>
              <a:cs typeface="Times New Roman"/>
              <a:sym typeface="Times New Roman"/>
            </a:endParaRPr>
          </a:p>
        </p:txBody>
      </p:sp>
      <p:sp>
        <p:nvSpPr>
          <p:cNvPr id="360" name="Google Shape;360;p33:notes"/>
          <p:cNvSpPr txBox="1"/>
          <p:nvPr/>
        </p:nvSpPr>
        <p:spPr>
          <a:xfrm>
            <a:off x="1036008" y="536271"/>
            <a:ext cx="4793923" cy="392743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325" tIns="48150" rIns="96325" bIns="48150" anchor="ctr" anchorCtr="0">
            <a:noAutofit/>
          </a:bodyPr>
          <a:lstStyle/>
          <a:p>
            <a:pPr marL="0" marR="0" lvl="0" indent="0" algn="l" rtl="0">
              <a:lnSpc>
                <a:spcPct val="70000"/>
              </a:lnSpc>
              <a:spcBef>
                <a:spcPts val="0"/>
              </a:spcBef>
              <a:spcAft>
                <a:spcPts val="0"/>
              </a:spcAft>
              <a:buNone/>
            </a:pPr>
            <a:endParaRPr sz="2500">
              <a:solidFill>
                <a:schemeClr val="lt1"/>
              </a:solidFill>
              <a:latin typeface="Times New Roman"/>
              <a:ea typeface="Times New Roman"/>
              <a:cs typeface="Times New Roman"/>
              <a:sym typeface="Times New Roman"/>
            </a:endParaRPr>
          </a:p>
        </p:txBody>
      </p:sp>
      <p:sp>
        <p:nvSpPr>
          <p:cNvPr id="361" name="Google Shape;361;p33:notes"/>
          <p:cNvSpPr txBox="1">
            <a:spLocks noGrp="1"/>
          </p:cNvSpPr>
          <p:nvPr>
            <p:ph type="body" idx="1"/>
          </p:nvPr>
        </p:nvSpPr>
        <p:spPr>
          <a:xfrm>
            <a:off x="915247" y="4748332"/>
            <a:ext cx="5024323" cy="4498420"/>
          </a:xfrm>
          <a:prstGeom prst="rect">
            <a:avLst/>
          </a:prstGeom>
          <a:noFill/>
          <a:ln>
            <a:noFill/>
          </a:ln>
        </p:spPr>
        <p:txBody>
          <a:bodyPr spcFirstLastPara="1" wrap="square" lIns="96325" tIns="48150" rIns="96325" bIns="4815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62" name="Google Shape;362;p3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576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4:notes"/>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None/>
            </a:pPr>
            <a:fld id="{00000000-1234-1234-1234-123412341234}" type="slidenum">
              <a:rPr lang="pt-BR" sz="1300">
                <a:solidFill>
                  <a:srgbClr val="000000"/>
                </a:solidFill>
                <a:latin typeface="Times New Roman"/>
                <a:ea typeface="Times New Roman"/>
                <a:cs typeface="Times New Roman"/>
                <a:sym typeface="Times New Roman"/>
              </a:rPr>
              <a:t>34</a:t>
            </a:fld>
            <a:endParaRPr sz="1300">
              <a:solidFill>
                <a:srgbClr val="000000"/>
              </a:solidFill>
              <a:latin typeface="Times New Roman"/>
              <a:ea typeface="Times New Roman"/>
              <a:cs typeface="Times New Roman"/>
              <a:sym typeface="Times New Roman"/>
            </a:endParaRPr>
          </a:p>
        </p:txBody>
      </p:sp>
      <p:sp>
        <p:nvSpPr>
          <p:cNvPr id="369" name="Google Shape;369;p34:notes"/>
          <p:cNvSpPr txBox="1"/>
          <p:nvPr/>
        </p:nvSpPr>
        <p:spPr>
          <a:xfrm>
            <a:off x="1036008" y="536271"/>
            <a:ext cx="4793923" cy="392743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325" tIns="48150" rIns="96325" bIns="48150" anchor="ctr" anchorCtr="0">
            <a:noAutofit/>
          </a:bodyPr>
          <a:lstStyle/>
          <a:p>
            <a:pPr marL="0" marR="0" lvl="0" indent="0" algn="l" rtl="0">
              <a:lnSpc>
                <a:spcPct val="70000"/>
              </a:lnSpc>
              <a:spcBef>
                <a:spcPts val="0"/>
              </a:spcBef>
              <a:spcAft>
                <a:spcPts val="0"/>
              </a:spcAft>
              <a:buNone/>
            </a:pPr>
            <a:endParaRPr sz="2500">
              <a:solidFill>
                <a:schemeClr val="lt1"/>
              </a:solidFill>
              <a:latin typeface="Times New Roman"/>
              <a:ea typeface="Times New Roman"/>
              <a:cs typeface="Times New Roman"/>
              <a:sym typeface="Times New Roman"/>
            </a:endParaRPr>
          </a:p>
        </p:txBody>
      </p:sp>
      <p:sp>
        <p:nvSpPr>
          <p:cNvPr id="370" name="Google Shape;370;p34:notes"/>
          <p:cNvSpPr txBox="1">
            <a:spLocks noGrp="1"/>
          </p:cNvSpPr>
          <p:nvPr>
            <p:ph type="body" idx="1"/>
          </p:nvPr>
        </p:nvSpPr>
        <p:spPr>
          <a:xfrm>
            <a:off x="915247" y="4748332"/>
            <a:ext cx="5024323" cy="4498420"/>
          </a:xfrm>
          <a:prstGeom prst="rect">
            <a:avLst/>
          </a:prstGeom>
          <a:noFill/>
          <a:ln>
            <a:noFill/>
          </a:ln>
        </p:spPr>
        <p:txBody>
          <a:bodyPr spcFirstLastPara="1" wrap="square" lIns="96325" tIns="48150" rIns="96325" bIns="4815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71" name="Google Shape;371;p3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006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78" name="Google Shape;378;p3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9243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85" name="Google Shape;385;p3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07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93" name="Google Shape;393;p3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166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00" name="Google Shape;400;p3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0603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08" name="Google Shape;408;p3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218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54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15" name="Google Shape;415;p4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6468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22" name="Google Shape;422;p4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659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30" name="Google Shape;430;p4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2704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37" name="Google Shape;437;p4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232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44" name="Google Shape;444;p4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803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52" name="Google Shape;452;p4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645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59" name="Google Shape;459;p4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1272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66" name="Google Shape;466;p4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725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72" name="Google Shape;472;p4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56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79" name="Google Shape;479;p4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235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994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86" name="Google Shape;486;p5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785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93" name="Google Shape;493;p5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8004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5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01" name="Google Shape;501;p5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8013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5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07" name="Google Shape;507;p5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7502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5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15" name="Google Shape;515;p5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55460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22" name="Google Shape;522;p5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444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28" name="Google Shape;528;p5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2806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5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35" name="Google Shape;535;p5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1676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42" name="Google Shape;542;p5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653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49" name="Google Shape;549;p5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019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164" name="Google Shape;164;p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2496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6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56" name="Google Shape;556;p6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7377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6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64" name="Google Shape;564;p6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4484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6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72" name="Google Shape;572;p6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527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80" name="Google Shape;580;p6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2279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r>
              <a:rPr lang="pt-BR" dirty="0" smtClean="0">
                <a:solidFill>
                  <a:srgbClr val="00B0F0"/>
                </a:solidFill>
              </a:rPr>
              <a:t>Segmento de rede; Uma parte de um rede analisada separadamente, ou seja a</a:t>
            </a:r>
            <a:r>
              <a:rPr lang="pt-BR" baseline="0" dirty="0" smtClean="0">
                <a:solidFill>
                  <a:srgbClr val="00B0F0"/>
                </a:solidFill>
              </a:rPr>
              <a:t> ligação de um computador coma redes</a:t>
            </a:r>
          </a:p>
          <a:p>
            <a:pPr marL="0" lvl="0" indent="0" algn="l" rtl="0">
              <a:spcBef>
                <a:spcPts val="0"/>
              </a:spcBef>
              <a:spcAft>
                <a:spcPts val="0"/>
              </a:spcAft>
              <a:buNone/>
            </a:pPr>
            <a:endParaRPr lang="pt-BR" baseline="0" dirty="0" smtClean="0">
              <a:solidFill>
                <a:srgbClr val="00B0F0"/>
              </a:solidFill>
            </a:endParaRPr>
          </a:p>
          <a:p>
            <a:pPr marL="0" lvl="0" indent="0" algn="l" rtl="0">
              <a:spcBef>
                <a:spcPts val="0"/>
              </a:spcBef>
              <a:spcAft>
                <a:spcPts val="0"/>
              </a:spcAft>
              <a:buNone/>
            </a:pPr>
            <a:endParaRPr lang="pt-BR" baseline="0" dirty="0" smtClean="0"/>
          </a:p>
          <a:p>
            <a:pPr marL="0" lvl="0" indent="0" algn="l" rtl="0">
              <a:spcBef>
                <a:spcPts val="0"/>
              </a:spcBef>
              <a:spcAft>
                <a:spcPts val="0"/>
              </a:spcAft>
              <a:buNone/>
            </a:pPr>
            <a:endParaRPr dirty="0"/>
          </a:p>
        </p:txBody>
      </p:sp>
      <p:sp>
        <p:nvSpPr>
          <p:cNvPr id="171" name="Google Shape;171;p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59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179" name="Google Shape;179;p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2640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dirty="0"/>
          </a:p>
        </p:txBody>
      </p:sp>
      <p:sp>
        <p:nvSpPr>
          <p:cNvPr id="187" name="Google Shape;187;p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30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Layout Personalizado">
  <p:cSld name="Layout Personalizado">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1370013" y="293688"/>
            <a:ext cx="7305675" cy="114458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chemeClr val="dk2"/>
                </a:solidFill>
                <a:latin typeface="Book Antiqua"/>
                <a:ea typeface="Book Antiqua"/>
                <a:cs typeface="Book Antiqua"/>
                <a:sym typeface="Book Antiqua"/>
              </a:defRPr>
            </a:lvl1pPr>
            <a:lvl2pPr marL="0" marR="0" lvl="1" indent="0" algn="r">
              <a:spcBef>
                <a:spcPts val="0"/>
              </a:spcBef>
              <a:buNone/>
              <a:defRPr sz="1200" b="0" i="0" u="none" strike="noStrike" cap="none">
                <a:solidFill>
                  <a:schemeClr val="dk2"/>
                </a:solidFill>
                <a:latin typeface="Book Antiqua"/>
                <a:ea typeface="Book Antiqua"/>
                <a:cs typeface="Book Antiqua"/>
                <a:sym typeface="Book Antiqua"/>
              </a:defRPr>
            </a:lvl2pPr>
            <a:lvl3pPr marL="0" marR="0" lvl="2" indent="0" algn="r">
              <a:spcBef>
                <a:spcPts val="0"/>
              </a:spcBef>
              <a:buNone/>
              <a:defRPr sz="1200" b="0" i="0" u="none" strike="noStrike" cap="none">
                <a:solidFill>
                  <a:schemeClr val="dk2"/>
                </a:solidFill>
                <a:latin typeface="Book Antiqua"/>
                <a:ea typeface="Book Antiqua"/>
                <a:cs typeface="Book Antiqua"/>
                <a:sym typeface="Book Antiqua"/>
              </a:defRPr>
            </a:lvl3pPr>
            <a:lvl4pPr marL="0" marR="0" lvl="3" indent="0" algn="r">
              <a:spcBef>
                <a:spcPts val="0"/>
              </a:spcBef>
              <a:buNone/>
              <a:defRPr sz="1200" b="0" i="0" u="none" strike="noStrike" cap="none">
                <a:solidFill>
                  <a:schemeClr val="dk2"/>
                </a:solidFill>
                <a:latin typeface="Book Antiqua"/>
                <a:ea typeface="Book Antiqua"/>
                <a:cs typeface="Book Antiqua"/>
                <a:sym typeface="Book Antiqua"/>
              </a:defRPr>
            </a:lvl4pPr>
            <a:lvl5pPr marL="0" marR="0" lvl="4" indent="0" algn="r">
              <a:spcBef>
                <a:spcPts val="0"/>
              </a:spcBef>
              <a:buNone/>
              <a:defRPr sz="1200" b="0" i="0" u="none" strike="noStrike" cap="none">
                <a:solidFill>
                  <a:schemeClr val="dk2"/>
                </a:solidFill>
                <a:latin typeface="Book Antiqua"/>
                <a:ea typeface="Book Antiqua"/>
                <a:cs typeface="Book Antiqua"/>
                <a:sym typeface="Book Antiqua"/>
              </a:defRPr>
            </a:lvl5pPr>
            <a:lvl6pPr marL="0" marR="0" lvl="5" indent="0" algn="r">
              <a:spcBef>
                <a:spcPts val="0"/>
              </a:spcBef>
              <a:buNone/>
              <a:defRPr sz="1200" b="0" i="0" u="none" strike="noStrike" cap="none">
                <a:solidFill>
                  <a:schemeClr val="dk2"/>
                </a:solidFill>
                <a:latin typeface="Book Antiqua"/>
                <a:ea typeface="Book Antiqua"/>
                <a:cs typeface="Book Antiqua"/>
                <a:sym typeface="Book Antiqua"/>
              </a:defRPr>
            </a:lvl6pPr>
            <a:lvl7pPr marL="0" marR="0" lvl="6" indent="0" algn="r">
              <a:spcBef>
                <a:spcPts val="0"/>
              </a:spcBef>
              <a:buNone/>
              <a:defRPr sz="1200" b="0" i="0" u="none" strike="noStrike" cap="none">
                <a:solidFill>
                  <a:schemeClr val="dk2"/>
                </a:solidFill>
                <a:latin typeface="Book Antiqua"/>
                <a:ea typeface="Book Antiqua"/>
                <a:cs typeface="Book Antiqua"/>
                <a:sym typeface="Book Antiqua"/>
              </a:defRPr>
            </a:lvl7pPr>
            <a:lvl8pPr marL="0" marR="0" lvl="7" indent="0" algn="r">
              <a:spcBef>
                <a:spcPts val="0"/>
              </a:spcBef>
              <a:buNone/>
              <a:defRPr sz="1200" b="0" i="0" u="none" strike="noStrike" cap="none">
                <a:solidFill>
                  <a:schemeClr val="dk2"/>
                </a:solidFill>
                <a:latin typeface="Book Antiqua"/>
                <a:ea typeface="Book Antiqua"/>
                <a:cs typeface="Book Antiqua"/>
                <a:sym typeface="Book Antiqua"/>
              </a:defRPr>
            </a:lvl8pPr>
            <a:lvl9pPr marL="0" marR="0" lvl="8" indent="0" algn="r">
              <a:spcBef>
                <a:spcPts val="0"/>
              </a:spcBef>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95"/>
        <p:cNvGrpSpPr/>
        <p:nvPr/>
      </p:nvGrpSpPr>
      <p:grpSpPr>
        <a:xfrm>
          <a:off x="0" y="0"/>
          <a:ext cx="0" cy="0"/>
          <a:chOff x="0" y="0"/>
          <a:chExt cx="0" cy="0"/>
        </a:xfrm>
      </p:grpSpPr>
      <p:sp>
        <p:nvSpPr>
          <p:cNvPr id="96" name="Google Shape;96;p11"/>
          <p:cNvSpPr txBox="1">
            <a:spLocks noGrp="1"/>
          </p:cNvSpPr>
          <p:nvPr>
            <p:ph type="title"/>
          </p:nvPr>
        </p:nvSpPr>
        <p:spPr>
          <a:xfrm>
            <a:off x="677731" y="4668818"/>
            <a:ext cx="7767021" cy="644729"/>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2800"/>
              <a:buFont typeface="Book Antiqua"/>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1"/>
          <p:cNvSpPr>
            <a:spLocks noGrp="1"/>
          </p:cNvSpPr>
          <p:nvPr>
            <p:ph type="pic" idx="2"/>
          </p:nvPr>
        </p:nvSpPr>
        <p:spPr>
          <a:xfrm rot="240000">
            <a:off x="2183792" y="666965"/>
            <a:ext cx="4772156" cy="3598016"/>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3921"/>
              </a:srgbClr>
            </a:outerShdw>
          </a:effectLst>
        </p:spPr>
        <p:txBody>
          <a:bodyPr spcFirstLastPara="1" wrap="square" lIns="91425" tIns="45700" rIns="91425" bIns="45700" anchor="t" anchorCtr="0">
            <a:noAutofit/>
          </a:bodyPr>
          <a:lstStyle>
            <a:lvl1pPr marR="0" lvl="0" algn="l" rtl="0">
              <a:spcBef>
                <a:spcPts val="640"/>
              </a:spcBef>
              <a:spcAft>
                <a:spcPts val="0"/>
              </a:spcAft>
              <a:buClr>
                <a:schemeClr val="accent1"/>
              </a:buClr>
              <a:buSzPts val="3200"/>
              <a:buFont typeface="Noto Sans Symbols"/>
              <a:buNone/>
              <a:defRPr sz="3200" b="0" i="0" u="none" strike="noStrike" cap="none">
                <a:solidFill>
                  <a:srgbClr val="262626"/>
                </a:solidFill>
                <a:latin typeface="Book Antiqua"/>
                <a:ea typeface="Book Antiqua"/>
                <a:cs typeface="Book Antiqua"/>
                <a:sym typeface="Book Antiqua"/>
              </a:defRPr>
            </a:lvl1pPr>
            <a:lvl2pPr marR="0" lvl="1" algn="l" rtl="0">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98" name="Google Shape;98;p11"/>
          <p:cNvSpPr txBox="1">
            <a:spLocks noGrp="1"/>
          </p:cNvSpPr>
          <p:nvPr>
            <p:ph type="body" idx="1"/>
          </p:nvPr>
        </p:nvSpPr>
        <p:spPr>
          <a:xfrm>
            <a:off x="688489" y="5324306"/>
            <a:ext cx="7756264" cy="804862"/>
          </a:xfrm>
          <a:prstGeom prst="rect">
            <a:avLst/>
          </a:prstGeom>
          <a:noFill/>
          <a:ln>
            <a:noFill/>
          </a:ln>
        </p:spPr>
        <p:txBody>
          <a:bodyPr spcFirstLastPara="1" wrap="square" lIns="91425" tIns="45700" rIns="91425" bIns="45700" anchor="t" anchorCtr="0">
            <a:noAutofit/>
          </a:bodyPr>
          <a:lstStyle>
            <a:lvl1pPr marL="457200" lvl="0" indent="-228600" algn="ctr">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400"/>
              </a:spcBef>
              <a:spcAft>
                <a:spcPts val="0"/>
              </a:spcAft>
              <a:buSzPts val="900"/>
              <a:buNone/>
              <a:defRPr sz="900"/>
            </a:lvl6pPr>
            <a:lvl7pPr marL="3200400" lvl="6" indent="-228600" algn="l">
              <a:spcBef>
                <a:spcPts val="400"/>
              </a:spcBef>
              <a:spcAft>
                <a:spcPts val="0"/>
              </a:spcAft>
              <a:buSzPts val="900"/>
              <a:buNone/>
              <a:defRPr sz="900"/>
            </a:lvl7pPr>
            <a:lvl8pPr marL="3657600" lvl="7" indent="-228600" algn="l">
              <a:spcBef>
                <a:spcPts val="400"/>
              </a:spcBef>
              <a:spcAft>
                <a:spcPts val="0"/>
              </a:spcAft>
              <a:buSzPts val="900"/>
              <a:buNone/>
              <a:defRPr sz="900"/>
            </a:lvl8pPr>
            <a:lvl9pPr marL="4114800" lvl="8" indent="-228600" algn="l">
              <a:spcBef>
                <a:spcPts val="400"/>
              </a:spcBef>
              <a:spcAft>
                <a:spcPts val="0"/>
              </a:spcAft>
              <a:buSzPts val="900"/>
              <a:buNone/>
              <a:defRPr sz="900"/>
            </a:lvl9pPr>
          </a:lstStyle>
          <a:p>
            <a:endParaRPr/>
          </a:p>
        </p:txBody>
      </p:sp>
      <p:sp>
        <p:nvSpPr>
          <p:cNvPr id="99" name="Google Shape;99;p11"/>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1"/>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1"/>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2"/>
          <p:cNvSpPr txBox="1">
            <a:spLocks noGrp="1"/>
          </p:cNvSpPr>
          <p:nvPr>
            <p:ph type="body" idx="1"/>
          </p:nvPr>
        </p:nvSpPr>
        <p:spPr>
          <a:xfrm rot="5400000">
            <a:off x="2633092" y="314502"/>
            <a:ext cx="3877815" cy="7745505"/>
          </a:xfrm>
          <a:prstGeom prst="rect">
            <a:avLst/>
          </a:prstGeom>
          <a:noFill/>
          <a:ln>
            <a:noFill/>
          </a:ln>
        </p:spPr>
        <p:txBody>
          <a:bodyPr spcFirstLastPara="1" wrap="square" lIns="91425" tIns="45700" rIns="91425" bIns="45700" anchor="ctr"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
        <p:nvSpPr>
          <p:cNvPr id="105" name="Google Shape;105;p12"/>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2"/>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grpSp>
        <p:nvGrpSpPr>
          <p:cNvPr id="108" name="Google Shape;108;p12"/>
          <p:cNvGrpSpPr/>
          <p:nvPr/>
        </p:nvGrpSpPr>
        <p:grpSpPr>
          <a:xfrm>
            <a:off x="1172584" y="1392217"/>
            <a:ext cx="6779110" cy="923330"/>
            <a:chOff x="1172584" y="1381459"/>
            <a:chExt cx="6779110" cy="923330"/>
          </a:xfrm>
        </p:grpSpPr>
        <p:sp>
          <p:nvSpPr>
            <p:cNvPr id="109" name="Google Shape;109;p12"/>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110" name="Google Shape;110;p12"/>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111" name="Google Shape;111;p12"/>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12"/>
        <p:cNvGrpSpPr/>
        <p:nvPr/>
      </p:nvGrpSpPr>
      <p:grpSpPr>
        <a:xfrm>
          <a:off x="0" y="0"/>
          <a:ext cx="0" cy="0"/>
          <a:chOff x="0" y="0"/>
          <a:chExt cx="0" cy="0"/>
        </a:xfrm>
      </p:grpSpPr>
      <p:sp>
        <p:nvSpPr>
          <p:cNvPr id="113" name="Google Shape;113;p13"/>
          <p:cNvSpPr txBox="1">
            <a:spLocks noGrp="1"/>
          </p:cNvSpPr>
          <p:nvPr>
            <p:ph type="title"/>
          </p:nvPr>
        </p:nvSpPr>
        <p:spPr>
          <a:xfrm rot="5400000">
            <a:off x="4822274" y="2503684"/>
            <a:ext cx="5566765" cy="167819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body" idx="1"/>
          </p:nvPr>
        </p:nvSpPr>
        <p:spPr>
          <a:xfrm rot="5400000">
            <a:off x="930536" y="607806"/>
            <a:ext cx="5023821" cy="550791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
        <p:nvSpPr>
          <p:cNvPr id="115" name="Google Shape;115;p13"/>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3"/>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3"/>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grpSp>
        <p:nvGrpSpPr>
          <p:cNvPr id="118" name="Google Shape;118;p13"/>
          <p:cNvGrpSpPr/>
          <p:nvPr/>
        </p:nvGrpSpPr>
        <p:grpSpPr>
          <a:xfrm rot="5400000">
            <a:off x="3909050" y="2880823"/>
            <a:ext cx="5480154" cy="923330"/>
            <a:chOff x="1815339" y="1381459"/>
            <a:chExt cx="5480154" cy="923330"/>
          </a:xfrm>
        </p:grpSpPr>
        <p:sp>
          <p:nvSpPr>
            <p:cNvPr id="119" name="Google Shape;119;p13"/>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120" name="Google Shape;120;p13"/>
            <p:cNvCxnSpPr/>
            <p:nvPr/>
          </p:nvCxnSpPr>
          <p:spPr>
            <a:xfrm rot="10800000">
              <a:off x="1815339" y="1924709"/>
              <a:ext cx="2468880" cy="2505"/>
            </a:xfrm>
            <a:prstGeom prst="straightConnector1">
              <a:avLst/>
            </a:prstGeom>
            <a:noFill/>
            <a:ln w="12700" cap="flat" cmpd="sng">
              <a:solidFill>
                <a:srgbClr val="DBA253"/>
              </a:solidFill>
              <a:prstDash val="solid"/>
              <a:round/>
              <a:headEnd type="none" w="sm" len="sm"/>
              <a:tailEnd type="none" w="sm" len="sm"/>
            </a:ln>
          </p:spPr>
        </p:cxnSp>
        <p:cxnSp>
          <p:nvCxnSpPr>
            <p:cNvPr id="121" name="Google Shape;121;p13"/>
            <p:cNvCxnSpPr/>
            <p:nvPr/>
          </p:nvCxnSpPr>
          <p:spPr>
            <a:xfrm rot="10800000">
              <a:off x="4826613" y="1927417"/>
              <a:ext cx="2468880"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bg>
      <p:bgPr>
        <a:blipFill rotWithShape="1">
          <a:blip r:embed="rId2">
            <a:alphaModFix/>
          </a:blip>
          <a:tile tx="0" ty="0" sx="60000" sy="60000" flip="none" algn="tl"/>
        </a:blip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body" idx="1"/>
          </p:nvPr>
        </p:nvSpPr>
        <p:spPr>
          <a:xfrm>
            <a:off x="699247" y="2248347"/>
            <a:ext cx="7745505" cy="387781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
        <p:nvSpPr>
          <p:cNvPr id="21" name="Google Shape;21;p3"/>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4" name="Google Shape;24;p3"/>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5" name="Google Shape;25;p3"/>
          <p:cNvGrpSpPr/>
          <p:nvPr/>
        </p:nvGrpSpPr>
        <p:grpSpPr>
          <a:xfrm>
            <a:off x="1172584" y="1392217"/>
            <a:ext cx="6779110" cy="923330"/>
            <a:chOff x="1172584" y="1381459"/>
            <a:chExt cx="6779110" cy="923330"/>
          </a:xfrm>
        </p:grpSpPr>
        <p:sp>
          <p:nvSpPr>
            <p:cNvPr id="26" name="Google Shape;26;p3"/>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b="0" i="0" u="none" strike="noStrike" cap="none">
                  <a:solidFill>
                    <a:srgbClr val="DBA253"/>
                  </a:solidFill>
                  <a:latin typeface="Noto Sans Symbols"/>
                  <a:ea typeface="Noto Sans Symbols"/>
                  <a:cs typeface="Noto Sans Symbols"/>
                  <a:sym typeface="Noto Sans Symbols"/>
                </a:rPr>
                <a:t>🙢</a:t>
              </a:r>
              <a:endParaRPr/>
            </a:p>
          </p:txBody>
        </p:sp>
        <p:cxnSp>
          <p:nvCxnSpPr>
            <p:cNvPr id="27" name="Google Shape;27;p3"/>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28" name="Google Shape;28;p3"/>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lide de título" type="title">
  <p:cSld name="TITLE">
    <p:bg>
      <p:bgPr>
        <a:blipFill>
          <a:blip r:embed="rId2">
            <a:alphaModFix/>
          </a:blip>
          <a:stretch>
            <a:fillRect/>
          </a:stretch>
        </a:blipFill>
        <a:effectLst/>
      </p:bgPr>
    </p:bg>
    <p:spTree>
      <p:nvGrpSpPr>
        <p:cNvPr id="1" name="Shape 29"/>
        <p:cNvGrpSpPr/>
        <p:nvPr/>
      </p:nvGrpSpPr>
      <p:grpSpPr>
        <a:xfrm>
          <a:off x="0" y="0"/>
          <a:ext cx="0" cy="0"/>
          <a:chOff x="0" y="0"/>
          <a:chExt cx="0" cy="0"/>
        </a:xfrm>
      </p:grpSpPr>
      <p:pic>
        <p:nvPicPr>
          <p:cNvPr id="30" name="Google Shape;30;p4" descr="CoverOverlay.pn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31" name="Google Shape;31;p4"/>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Book Antiqua"/>
                <a:ea typeface="Book Antiqua"/>
                <a:cs typeface="Book Antiqua"/>
                <a:sym typeface="Book Antiqua"/>
              </a:defRPr>
            </a:lvl1pPr>
            <a:lvl2pPr marL="0" lvl="1" indent="0" algn="r">
              <a:spcBef>
                <a:spcPts val="0"/>
              </a:spcBef>
              <a:buNone/>
              <a:defRPr sz="1200">
                <a:solidFill>
                  <a:schemeClr val="lt2"/>
                </a:solidFill>
                <a:latin typeface="Book Antiqua"/>
                <a:ea typeface="Book Antiqua"/>
                <a:cs typeface="Book Antiqua"/>
                <a:sym typeface="Book Antiqua"/>
              </a:defRPr>
            </a:lvl2pPr>
            <a:lvl3pPr marL="0" lvl="2" indent="0" algn="r">
              <a:spcBef>
                <a:spcPts val="0"/>
              </a:spcBef>
              <a:buNone/>
              <a:defRPr sz="1200">
                <a:solidFill>
                  <a:schemeClr val="lt2"/>
                </a:solidFill>
                <a:latin typeface="Book Antiqua"/>
                <a:ea typeface="Book Antiqua"/>
                <a:cs typeface="Book Antiqua"/>
                <a:sym typeface="Book Antiqua"/>
              </a:defRPr>
            </a:lvl3pPr>
            <a:lvl4pPr marL="0" lvl="3" indent="0" algn="r">
              <a:spcBef>
                <a:spcPts val="0"/>
              </a:spcBef>
              <a:buNone/>
              <a:defRPr sz="1200">
                <a:solidFill>
                  <a:schemeClr val="lt2"/>
                </a:solidFill>
                <a:latin typeface="Book Antiqua"/>
                <a:ea typeface="Book Antiqua"/>
                <a:cs typeface="Book Antiqua"/>
                <a:sym typeface="Book Antiqua"/>
              </a:defRPr>
            </a:lvl4pPr>
            <a:lvl5pPr marL="0" lvl="4" indent="0" algn="r">
              <a:spcBef>
                <a:spcPts val="0"/>
              </a:spcBef>
              <a:buNone/>
              <a:defRPr sz="1200">
                <a:solidFill>
                  <a:schemeClr val="lt2"/>
                </a:solidFill>
                <a:latin typeface="Book Antiqua"/>
                <a:ea typeface="Book Antiqua"/>
                <a:cs typeface="Book Antiqua"/>
                <a:sym typeface="Book Antiqua"/>
              </a:defRPr>
            </a:lvl5pPr>
            <a:lvl6pPr marL="0" lvl="5" indent="0" algn="r">
              <a:spcBef>
                <a:spcPts val="0"/>
              </a:spcBef>
              <a:buNone/>
              <a:defRPr sz="1200">
                <a:solidFill>
                  <a:schemeClr val="lt2"/>
                </a:solidFill>
                <a:latin typeface="Book Antiqua"/>
                <a:ea typeface="Book Antiqua"/>
                <a:cs typeface="Book Antiqua"/>
                <a:sym typeface="Book Antiqua"/>
              </a:defRPr>
            </a:lvl6pPr>
            <a:lvl7pPr marL="0" lvl="6" indent="0" algn="r">
              <a:spcBef>
                <a:spcPts val="0"/>
              </a:spcBef>
              <a:buNone/>
              <a:defRPr sz="1200">
                <a:solidFill>
                  <a:schemeClr val="lt2"/>
                </a:solidFill>
                <a:latin typeface="Book Antiqua"/>
                <a:ea typeface="Book Antiqua"/>
                <a:cs typeface="Book Antiqua"/>
                <a:sym typeface="Book Antiqua"/>
              </a:defRPr>
            </a:lvl7pPr>
            <a:lvl8pPr marL="0" lvl="7" indent="0" algn="r">
              <a:spcBef>
                <a:spcPts val="0"/>
              </a:spcBef>
              <a:buNone/>
              <a:defRPr sz="1200">
                <a:solidFill>
                  <a:schemeClr val="lt2"/>
                </a:solidFill>
                <a:latin typeface="Book Antiqua"/>
                <a:ea typeface="Book Antiqua"/>
                <a:cs typeface="Book Antiqua"/>
                <a:sym typeface="Book Antiqua"/>
              </a:defRPr>
            </a:lvl8pPr>
            <a:lvl9pPr marL="0" lvl="8" indent="0" algn="r">
              <a:spcBef>
                <a:spcPts val="0"/>
              </a:spcBef>
              <a:buNone/>
              <a:defRPr sz="1200">
                <a:solidFill>
                  <a:schemeClr val="lt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pt-BR"/>
              <a:t>‹nº›</a:t>
            </a:fld>
            <a:endParaRPr/>
          </a:p>
        </p:txBody>
      </p:sp>
      <p:grpSp>
        <p:nvGrpSpPr>
          <p:cNvPr id="34" name="Google Shape;34;p4"/>
          <p:cNvGrpSpPr/>
          <p:nvPr/>
        </p:nvGrpSpPr>
        <p:grpSpPr>
          <a:xfrm>
            <a:off x="1194101" y="2887530"/>
            <a:ext cx="6779110" cy="923330"/>
            <a:chOff x="1172584" y="1381459"/>
            <a:chExt cx="6779110" cy="923330"/>
          </a:xfrm>
        </p:grpSpPr>
        <p:sp>
          <p:nvSpPr>
            <p:cNvPr id="35" name="Google Shape;35;p4"/>
            <p:cNvSpPr txBox="1"/>
            <p:nvPr/>
          </p:nvSpPr>
          <p:spPr>
            <a:xfrm>
              <a:off x="4147073" y="1381459"/>
              <a:ext cx="877163" cy="923330"/>
            </a:xfrm>
            <a:prstGeom prst="rect">
              <a:avLst/>
            </a:prstGeom>
            <a:noFill/>
            <a:ln>
              <a:noFill/>
            </a:ln>
            <a:effectLst>
              <a:outerShdw blurRad="38100" dist="12700" dir="16200000" rotWithShape="0">
                <a:srgbClr val="000000">
                  <a:alpha val="2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E1DCA5"/>
                  </a:solidFill>
                  <a:latin typeface="Noto Sans Symbols"/>
                  <a:ea typeface="Noto Sans Symbols"/>
                  <a:cs typeface="Noto Sans Symbols"/>
                  <a:sym typeface="Noto Sans Symbols"/>
                </a:rPr>
                <a:t>🙢</a:t>
              </a:r>
              <a:endParaRPr/>
            </a:p>
          </p:txBody>
        </p:sp>
        <p:cxnSp>
          <p:nvCxnSpPr>
            <p:cNvPr id="36" name="Google Shape;36;p4"/>
            <p:cNvCxnSpPr/>
            <p:nvPr/>
          </p:nvCxnSpPr>
          <p:spPr>
            <a:xfrm rot="10800000">
              <a:off x="1172584" y="1925620"/>
              <a:ext cx="3119718" cy="1588"/>
            </a:xfrm>
            <a:prstGeom prst="straightConnector1">
              <a:avLst/>
            </a:prstGeom>
            <a:noFill/>
            <a:ln w="12700" cap="flat" cmpd="sng">
              <a:solidFill>
                <a:srgbClr val="E1DCA5"/>
              </a:solidFill>
              <a:prstDash val="solid"/>
              <a:round/>
              <a:headEnd type="none" w="sm" len="sm"/>
              <a:tailEnd type="none" w="sm" len="sm"/>
            </a:ln>
          </p:spPr>
        </p:cxnSp>
        <p:cxnSp>
          <p:nvCxnSpPr>
            <p:cNvPr id="37" name="Google Shape;37;p4"/>
            <p:cNvCxnSpPr/>
            <p:nvPr/>
          </p:nvCxnSpPr>
          <p:spPr>
            <a:xfrm rot="10800000">
              <a:off x="4831976" y="1922930"/>
              <a:ext cx="3119718" cy="1588"/>
            </a:xfrm>
            <a:prstGeom prst="straightConnector1">
              <a:avLst/>
            </a:prstGeom>
            <a:noFill/>
            <a:ln w="12700" cap="flat" cmpd="sng">
              <a:solidFill>
                <a:srgbClr val="E1DCA5"/>
              </a:solidFill>
              <a:prstDash val="solid"/>
              <a:round/>
              <a:headEnd type="none" w="sm" len="sm"/>
              <a:tailEnd type="none" w="sm" len="sm"/>
            </a:ln>
          </p:spPr>
        </p:cxnSp>
      </p:grpSp>
      <p:sp>
        <p:nvSpPr>
          <p:cNvPr id="38" name="Google Shape;38;p4"/>
          <p:cNvSpPr txBox="1">
            <a:spLocks noGrp="1"/>
          </p:cNvSpPr>
          <p:nvPr>
            <p:ph type="ctrTitle"/>
          </p:nvPr>
        </p:nvSpPr>
        <p:spPr>
          <a:xfrm>
            <a:off x="1183341" y="1387737"/>
            <a:ext cx="6777318" cy="173198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lt1"/>
              </a:buClr>
              <a:buSzPts val="5400"/>
              <a:buFont typeface="Book Antiqua"/>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subTitle" idx="1"/>
          </p:nvPr>
        </p:nvSpPr>
        <p:spPr>
          <a:xfrm>
            <a:off x="1371600" y="3767862"/>
            <a:ext cx="6400800" cy="175260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SzPts val="2400"/>
              <a:buNone/>
              <a:defRPr>
                <a:solidFill>
                  <a:schemeClr val="lt1"/>
                </a:solidFill>
              </a:defRPr>
            </a:lvl1pPr>
            <a:lvl2pPr lvl="1" algn="ctr">
              <a:spcBef>
                <a:spcPts val="440"/>
              </a:spcBef>
              <a:spcAft>
                <a:spcPts val="0"/>
              </a:spcAft>
              <a:buSzPts val="2200"/>
              <a:buNone/>
              <a:defRPr>
                <a:solidFill>
                  <a:schemeClr val="lt1"/>
                </a:solidFill>
              </a:defRPr>
            </a:lvl2pPr>
            <a:lvl3pPr lvl="2" algn="ctr">
              <a:spcBef>
                <a:spcPts val="400"/>
              </a:spcBef>
              <a:spcAft>
                <a:spcPts val="0"/>
              </a:spcAft>
              <a:buSzPts val="2000"/>
              <a:buNone/>
              <a:defRPr>
                <a:solidFill>
                  <a:schemeClr val="lt1"/>
                </a:solidFill>
              </a:defRPr>
            </a:lvl3pPr>
            <a:lvl4pPr lvl="3" algn="ctr">
              <a:spcBef>
                <a:spcPts val="360"/>
              </a:spcBef>
              <a:spcAft>
                <a:spcPts val="0"/>
              </a:spcAft>
              <a:buSzPts val="1800"/>
              <a:buNone/>
              <a:defRPr>
                <a:solidFill>
                  <a:schemeClr val="lt1"/>
                </a:solidFill>
              </a:defRPr>
            </a:lvl4pPr>
            <a:lvl5pPr lvl="4" algn="ctr">
              <a:spcBef>
                <a:spcPts val="320"/>
              </a:spcBef>
              <a:spcAft>
                <a:spcPts val="0"/>
              </a:spcAft>
              <a:buSzPts val="1600"/>
              <a:buNone/>
              <a:defRPr>
                <a:solidFill>
                  <a:schemeClr val="lt1"/>
                </a:solidFill>
              </a:defRPr>
            </a:lvl5pPr>
            <a:lvl6pPr lvl="5" algn="ctr">
              <a:spcBef>
                <a:spcPts val="400"/>
              </a:spcBef>
              <a:spcAft>
                <a:spcPts val="0"/>
              </a:spcAft>
              <a:buSzPts val="1400"/>
              <a:buNone/>
              <a:defRPr>
                <a:solidFill>
                  <a:schemeClr val="lt1"/>
                </a:solidFill>
              </a:defRPr>
            </a:lvl6pPr>
            <a:lvl7pPr lvl="6" algn="ctr">
              <a:spcBef>
                <a:spcPts val="400"/>
              </a:spcBef>
              <a:spcAft>
                <a:spcPts val="0"/>
              </a:spcAft>
              <a:buSzPts val="1400"/>
              <a:buNone/>
              <a:defRPr>
                <a:solidFill>
                  <a:schemeClr val="lt1"/>
                </a:solidFill>
              </a:defRPr>
            </a:lvl7pPr>
            <a:lvl8pPr lvl="7" algn="ctr">
              <a:spcBef>
                <a:spcPts val="400"/>
              </a:spcBef>
              <a:spcAft>
                <a:spcPts val="0"/>
              </a:spcAft>
              <a:buSzPts val="1400"/>
              <a:buNone/>
              <a:defRPr>
                <a:solidFill>
                  <a:schemeClr val="lt1"/>
                </a:solidFill>
              </a:defRPr>
            </a:lvl8pPr>
            <a:lvl9pPr lvl="8" algn="ctr">
              <a:spcBef>
                <a:spcPts val="400"/>
              </a:spcBef>
              <a:spcAft>
                <a:spcPts val="0"/>
              </a:spcAft>
              <a:buSzPts val="14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bg>
      <p:bgPr>
        <a:blipFill rotWithShape="1">
          <a:blip r:embed="rId2">
            <a:alphaModFix/>
          </a:blip>
          <a:tile tx="0" ty="0" sx="60000" sy="60000" flip="none" algn="tl"/>
        </a:blipFill>
        <a:effectLst/>
      </p:bgPr>
    </p:bg>
    <p:spTree>
      <p:nvGrpSpPr>
        <p:cNvPr id="1" name="Shape 40"/>
        <p:cNvGrpSpPr/>
        <p:nvPr/>
      </p:nvGrpSpPr>
      <p:grpSpPr>
        <a:xfrm>
          <a:off x="0" y="0"/>
          <a:ext cx="0" cy="0"/>
          <a:chOff x="0" y="0"/>
          <a:chExt cx="0" cy="0"/>
        </a:xfrm>
      </p:grpSpPr>
      <p:pic>
        <p:nvPicPr>
          <p:cNvPr id="41" name="Google Shape;41;p5" descr="CoverOverlay.png"/>
          <p:cNvPicPr preferRelativeResize="0"/>
          <p:nvPr/>
        </p:nvPicPr>
        <p:blipFill rotWithShape="1">
          <a:blip r:embed="rId3">
            <a:alphaModFix/>
          </a:blip>
          <a:srcRect/>
          <a:stretch/>
        </p:blipFill>
        <p:spPr>
          <a:xfrm>
            <a:off x="0" y="0"/>
            <a:ext cx="9144000" cy="6858000"/>
          </a:xfrm>
          <a:prstGeom prst="rect">
            <a:avLst/>
          </a:prstGeom>
          <a:noFill/>
          <a:ln>
            <a:noFill/>
          </a:ln>
        </p:spPr>
      </p:pic>
      <p:grpSp>
        <p:nvGrpSpPr>
          <p:cNvPr id="42" name="Google Shape;42;p5"/>
          <p:cNvGrpSpPr/>
          <p:nvPr/>
        </p:nvGrpSpPr>
        <p:grpSpPr>
          <a:xfrm>
            <a:off x="1172584" y="2887579"/>
            <a:ext cx="6779110" cy="923330"/>
            <a:chOff x="1172584" y="1381459"/>
            <a:chExt cx="6779110" cy="923330"/>
          </a:xfrm>
        </p:grpSpPr>
        <p:sp>
          <p:nvSpPr>
            <p:cNvPr id="43" name="Google Shape;43;p5"/>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44" name="Google Shape;44;p5"/>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45" name="Google Shape;45;p5"/>
            <p:cNvCxnSpPr/>
            <p:nvPr/>
          </p:nvCxnSpPr>
          <p:spPr>
            <a:xfrm rot="10800000">
              <a:off x="4831976" y="1927412"/>
              <a:ext cx="3119718" cy="1588"/>
            </a:xfrm>
            <a:prstGeom prst="straightConnector1">
              <a:avLst/>
            </a:prstGeom>
            <a:noFill/>
            <a:ln w="12700" cap="flat" cmpd="sng">
              <a:solidFill>
                <a:srgbClr val="DBA253"/>
              </a:solidFill>
              <a:prstDash val="solid"/>
              <a:round/>
              <a:headEnd type="none" w="sm" len="sm"/>
              <a:tailEnd type="none" w="sm" len="sm"/>
            </a:ln>
          </p:spPr>
        </p:cxnSp>
      </p:grpSp>
      <p:sp>
        <p:nvSpPr>
          <p:cNvPr id="46" name="Google Shape;46;p5"/>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5400"/>
              <a:buFont typeface="Book Antiqua"/>
              <a:buNone/>
              <a:defRPr sz="5400" b="0" cap="none">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body" idx="1"/>
          </p:nvPr>
        </p:nvSpPr>
        <p:spPr>
          <a:xfrm>
            <a:off x="699248" y="3767316"/>
            <a:ext cx="7734747" cy="1500187"/>
          </a:xfrm>
          <a:prstGeom prst="rect">
            <a:avLst/>
          </a:prstGeom>
          <a:noFill/>
          <a:ln>
            <a:noFill/>
          </a:ln>
        </p:spPr>
        <p:txBody>
          <a:bodyPr spcFirstLastPara="1" wrap="square" lIns="91425" tIns="45700" rIns="91425" bIns="45700" anchor="t" anchorCtr="0">
            <a:noAutofit/>
          </a:bodyPr>
          <a:lstStyle>
            <a:lvl1pPr marL="457200" lvl="0" indent="-228600" algn="ctr">
              <a:spcBef>
                <a:spcPts val="400"/>
              </a:spcBef>
              <a:spcAft>
                <a:spcPts val="0"/>
              </a:spcAft>
              <a:buSzPts val="2000"/>
              <a:buNone/>
              <a:defRPr sz="2000">
                <a:solidFill>
                  <a:schemeClr val="dk2"/>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400"/>
              </a:spcBef>
              <a:spcAft>
                <a:spcPts val="0"/>
              </a:spcAft>
              <a:buSzPts val="1400"/>
              <a:buNone/>
              <a:defRPr sz="1400">
                <a:solidFill>
                  <a:srgbClr val="888888"/>
                </a:solidFill>
              </a:defRPr>
            </a:lvl6pPr>
            <a:lvl7pPr marL="3200400" lvl="6" indent="-228600" algn="l">
              <a:spcBef>
                <a:spcPts val="400"/>
              </a:spcBef>
              <a:spcAft>
                <a:spcPts val="0"/>
              </a:spcAft>
              <a:buSzPts val="1400"/>
              <a:buNone/>
              <a:defRPr sz="1400">
                <a:solidFill>
                  <a:srgbClr val="888888"/>
                </a:solidFill>
              </a:defRPr>
            </a:lvl7pPr>
            <a:lvl8pPr marL="3657600" lvl="7" indent="-228600" algn="l">
              <a:spcBef>
                <a:spcPts val="400"/>
              </a:spcBef>
              <a:spcAft>
                <a:spcPts val="0"/>
              </a:spcAft>
              <a:buSzPts val="1400"/>
              <a:buNone/>
              <a:defRPr sz="1400">
                <a:solidFill>
                  <a:srgbClr val="888888"/>
                </a:solidFill>
              </a:defRPr>
            </a:lvl8pPr>
            <a:lvl9pPr marL="4114800" lvl="8" indent="-228600" algn="l">
              <a:spcBef>
                <a:spcPts val="400"/>
              </a:spcBef>
              <a:spcAft>
                <a:spcPts val="0"/>
              </a:spcAft>
              <a:buSzPts val="1400"/>
              <a:buNone/>
              <a:defRPr sz="1400">
                <a:solidFill>
                  <a:srgbClr val="888888"/>
                </a:solidFill>
              </a:defRPr>
            </a:lvl9pPr>
          </a:lstStyle>
          <a:p>
            <a:endParaRPr/>
          </a:p>
        </p:txBody>
      </p:sp>
      <p:sp>
        <p:nvSpPr>
          <p:cNvPr id="48" name="Google Shape;48;p5"/>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51"/>
        <p:cNvGrpSpPr/>
        <p:nvPr/>
      </p:nvGrpSpPr>
      <p:grpSpPr>
        <a:xfrm>
          <a:off x="0" y="0"/>
          <a:ext cx="0" cy="0"/>
          <a:chOff x="0" y="0"/>
          <a:chExt cx="0" cy="0"/>
        </a:xfrm>
      </p:grpSpPr>
      <p:sp>
        <p:nvSpPr>
          <p:cNvPr id="52" name="Google Shape;52;p6"/>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55" name="Google Shape;55;p6"/>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5400"/>
              <a:buFont typeface="Book Antiqua"/>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56" name="Google Shape;56;p6"/>
          <p:cNvGrpSpPr/>
          <p:nvPr/>
        </p:nvGrpSpPr>
        <p:grpSpPr>
          <a:xfrm>
            <a:off x="1172584" y="1392217"/>
            <a:ext cx="6779110" cy="923330"/>
            <a:chOff x="1172584" y="1381459"/>
            <a:chExt cx="6779110" cy="923330"/>
          </a:xfrm>
        </p:grpSpPr>
        <p:sp>
          <p:nvSpPr>
            <p:cNvPr id="57" name="Google Shape;57;p6"/>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58" name="Google Shape;58;p6"/>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59" name="Google Shape;59;p6"/>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
        <p:nvSpPr>
          <p:cNvPr id="60" name="Google Shape;60;p6"/>
          <p:cNvSpPr txBox="1">
            <a:spLocks noGrp="1"/>
          </p:cNvSpPr>
          <p:nvPr>
            <p:ph type="body" idx="1"/>
          </p:nvPr>
        </p:nvSpPr>
        <p:spPr>
          <a:xfrm>
            <a:off x="685800" y="2240280"/>
            <a:ext cx="3803904" cy="3877056"/>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
        <p:nvSpPr>
          <p:cNvPr id="61" name="Google Shape;61;p6"/>
          <p:cNvSpPr txBox="1">
            <a:spLocks noGrp="1"/>
          </p:cNvSpPr>
          <p:nvPr>
            <p:ph type="body" idx="2"/>
          </p:nvPr>
        </p:nvSpPr>
        <p:spPr>
          <a:xfrm>
            <a:off x="4645151" y="2240280"/>
            <a:ext cx="3803904" cy="3877056"/>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5400"/>
              <a:buFont typeface="Book Antiqu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body" idx="1"/>
          </p:nvPr>
        </p:nvSpPr>
        <p:spPr>
          <a:xfrm>
            <a:off x="1051560" y="2240280"/>
            <a:ext cx="3442446" cy="658368"/>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SzPts val="2400"/>
              <a:buNone/>
              <a:defRPr sz="2400" b="0">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400"/>
              </a:spcBef>
              <a:spcAft>
                <a:spcPts val="0"/>
              </a:spcAft>
              <a:buSzPts val="1600"/>
              <a:buNone/>
              <a:defRPr sz="1600" b="1"/>
            </a:lvl6pPr>
            <a:lvl7pPr marL="3200400" lvl="6" indent="-228600" algn="l">
              <a:spcBef>
                <a:spcPts val="400"/>
              </a:spcBef>
              <a:spcAft>
                <a:spcPts val="0"/>
              </a:spcAft>
              <a:buSzPts val="1600"/>
              <a:buNone/>
              <a:defRPr sz="1600" b="1"/>
            </a:lvl7pPr>
            <a:lvl8pPr marL="3657600" lvl="7" indent="-228600" algn="l">
              <a:spcBef>
                <a:spcPts val="400"/>
              </a:spcBef>
              <a:spcAft>
                <a:spcPts val="0"/>
              </a:spcAft>
              <a:buSzPts val="1600"/>
              <a:buNone/>
              <a:defRPr sz="1600" b="1"/>
            </a:lvl8pPr>
            <a:lvl9pPr marL="4114800" lvl="8" indent="-228600" algn="l">
              <a:spcBef>
                <a:spcPts val="400"/>
              </a:spcBef>
              <a:spcAft>
                <a:spcPts val="0"/>
              </a:spcAft>
              <a:buSzPts val="1600"/>
              <a:buNone/>
              <a:defRPr sz="1600" b="1"/>
            </a:lvl9pPr>
          </a:lstStyle>
          <a:p>
            <a:endParaRPr/>
          </a:p>
        </p:txBody>
      </p:sp>
      <p:sp>
        <p:nvSpPr>
          <p:cNvPr id="65" name="Google Shape;65;p7"/>
          <p:cNvSpPr txBox="1">
            <a:spLocks noGrp="1"/>
          </p:cNvSpPr>
          <p:nvPr>
            <p:ph type="body" idx="2"/>
          </p:nvPr>
        </p:nvSpPr>
        <p:spPr>
          <a:xfrm>
            <a:off x="688488" y="2947595"/>
            <a:ext cx="3803904" cy="317296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400"/>
              </a:spcBef>
              <a:spcAft>
                <a:spcPts val="0"/>
              </a:spcAft>
              <a:buSzPts val="1600"/>
              <a:buChar char="🙣"/>
              <a:defRPr sz="1600"/>
            </a:lvl6pPr>
            <a:lvl7pPr marL="3200400" lvl="6" indent="-330200" algn="l">
              <a:spcBef>
                <a:spcPts val="400"/>
              </a:spcBef>
              <a:spcAft>
                <a:spcPts val="0"/>
              </a:spcAft>
              <a:buSzPts val="1600"/>
              <a:buChar char="🙣"/>
              <a:defRPr sz="1600"/>
            </a:lvl7pPr>
            <a:lvl8pPr marL="3657600" lvl="7" indent="-330200" algn="l">
              <a:spcBef>
                <a:spcPts val="400"/>
              </a:spcBef>
              <a:spcAft>
                <a:spcPts val="0"/>
              </a:spcAft>
              <a:buSzPts val="1600"/>
              <a:buChar char="🙣"/>
              <a:defRPr sz="1600"/>
            </a:lvl8pPr>
            <a:lvl9pPr marL="4114800" lvl="8" indent="-330200" algn="l">
              <a:spcBef>
                <a:spcPts val="400"/>
              </a:spcBef>
              <a:spcAft>
                <a:spcPts val="0"/>
              </a:spcAft>
              <a:buSzPts val="1600"/>
              <a:buChar char="🙣"/>
              <a:defRPr sz="1600"/>
            </a:lvl9pPr>
          </a:lstStyle>
          <a:p>
            <a:endParaRPr/>
          </a:p>
        </p:txBody>
      </p:sp>
      <p:sp>
        <p:nvSpPr>
          <p:cNvPr id="66" name="Google Shape;66;p7"/>
          <p:cNvSpPr txBox="1">
            <a:spLocks noGrp="1"/>
          </p:cNvSpPr>
          <p:nvPr>
            <p:ph type="body" idx="3"/>
          </p:nvPr>
        </p:nvSpPr>
        <p:spPr>
          <a:xfrm>
            <a:off x="5002306" y="2240280"/>
            <a:ext cx="3447288" cy="658368"/>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SzPts val="2400"/>
              <a:buNone/>
              <a:defRPr sz="2400" b="0">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400"/>
              </a:spcBef>
              <a:spcAft>
                <a:spcPts val="0"/>
              </a:spcAft>
              <a:buSzPts val="1600"/>
              <a:buNone/>
              <a:defRPr sz="1600" b="1"/>
            </a:lvl6pPr>
            <a:lvl7pPr marL="3200400" lvl="6" indent="-228600" algn="l">
              <a:spcBef>
                <a:spcPts val="400"/>
              </a:spcBef>
              <a:spcAft>
                <a:spcPts val="0"/>
              </a:spcAft>
              <a:buSzPts val="1600"/>
              <a:buNone/>
              <a:defRPr sz="1600" b="1"/>
            </a:lvl7pPr>
            <a:lvl8pPr marL="3657600" lvl="7" indent="-228600" algn="l">
              <a:spcBef>
                <a:spcPts val="400"/>
              </a:spcBef>
              <a:spcAft>
                <a:spcPts val="0"/>
              </a:spcAft>
              <a:buSzPts val="1600"/>
              <a:buNone/>
              <a:defRPr sz="1600" b="1"/>
            </a:lvl8pPr>
            <a:lvl9pPr marL="4114800" lvl="8" indent="-228600" algn="l">
              <a:spcBef>
                <a:spcPts val="400"/>
              </a:spcBef>
              <a:spcAft>
                <a:spcPts val="0"/>
              </a:spcAft>
              <a:buSzPts val="1600"/>
              <a:buNone/>
              <a:defRPr sz="1600" b="1"/>
            </a:lvl9pPr>
          </a:lstStyle>
          <a:p>
            <a:endParaRPr/>
          </a:p>
        </p:txBody>
      </p:sp>
      <p:sp>
        <p:nvSpPr>
          <p:cNvPr id="67" name="Google Shape;67;p7"/>
          <p:cNvSpPr txBox="1">
            <a:spLocks noGrp="1"/>
          </p:cNvSpPr>
          <p:nvPr>
            <p:ph type="body" idx="4"/>
          </p:nvPr>
        </p:nvSpPr>
        <p:spPr>
          <a:xfrm>
            <a:off x="4645026" y="2944368"/>
            <a:ext cx="3799728" cy="317296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400"/>
              </a:spcBef>
              <a:spcAft>
                <a:spcPts val="0"/>
              </a:spcAft>
              <a:buSzPts val="1600"/>
              <a:buChar char="🙣"/>
              <a:defRPr sz="1600"/>
            </a:lvl6pPr>
            <a:lvl7pPr marL="3200400" lvl="6" indent="-330200" algn="l">
              <a:spcBef>
                <a:spcPts val="400"/>
              </a:spcBef>
              <a:spcAft>
                <a:spcPts val="0"/>
              </a:spcAft>
              <a:buSzPts val="1600"/>
              <a:buChar char="🙣"/>
              <a:defRPr sz="1600"/>
            </a:lvl7pPr>
            <a:lvl8pPr marL="3657600" lvl="7" indent="-330200" algn="l">
              <a:spcBef>
                <a:spcPts val="400"/>
              </a:spcBef>
              <a:spcAft>
                <a:spcPts val="0"/>
              </a:spcAft>
              <a:buSzPts val="1600"/>
              <a:buChar char="🙣"/>
              <a:defRPr sz="1600"/>
            </a:lvl8pPr>
            <a:lvl9pPr marL="4114800" lvl="8" indent="-330200" algn="l">
              <a:spcBef>
                <a:spcPts val="400"/>
              </a:spcBef>
              <a:spcAft>
                <a:spcPts val="0"/>
              </a:spcAft>
              <a:buSzPts val="1600"/>
              <a:buChar char="🙣"/>
              <a:defRPr sz="1600"/>
            </a:lvl9pPr>
          </a:lstStyle>
          <a:p>
            <a:endParaRPr/>
          </a:p>
        </p:txBody>
      </p:sp>
      <p:sp>
        <p:nvSpPr>
          <p:cNvPr id="68" name="Google Shape;68;p7"/>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grpSp>
        <p:nvGrpSpPr>
          <p:cNvPr id="71" name="Google Shape;71;p7"/>
          <p:cNvGrpSpPr/>
          <p:nvPr/>
        </p:nvGrpSpPr>
        <p:grpSpPr>
          <a:xfrm>
            <a:off x="1172584" y="1392217"/>
            <a:ext cx="6779110" cy="923330"/>
            <a:chOff x="1172584" y="1381459"/>
            <a:chExt cx="6779110" cy="923330"/>
          </a:xfrm>
        </p:grpSpPr>
        <p:sp>
          <p:nvSpPr>
            <p:cNvPr id="72" name="Google Shape;72;p7"/>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73" name="Google Shape;73;p7"/>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74" name="Google Shape;74;p7"/>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8"/>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grpSp>
        <p:nvGrpSpPr>
          <p:cNvPr id="80" name="Google Shape;80;p8"/>
          <p:cNvGrpSpPr/>
          <p:nvPr/>
        </p:nvGrpSpPr>
        <p:grpSpPr>
          <a:xfrm>
            <a:off x="1172584" y="1392217"/>
            <a:ext cx="6779110" cy="923330"/>
            <a:chOff x="1172584" y="1381459"/>
            <a:chExt cx="6779110" cy="923330"/>
          </a:xfrm>
        </p:grpSpPr>
        <p:sp>
          <p:nvSpPr>
            <p:cNvPr id="81" name="Google Shape;81;p8"/>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82" name="Google Shape;82;p8"/>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83" name="Google Shape;83;p8"/>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84"/>
        <p:cNvGrpSpPr/>
        <p:nvPr/>
      </p:nvGrpSpPr>
      <p:grpSpPr>
        <a:xfrm>
          <a:off x="0" y="0"/>
          <a:ext cx="0" cy="0"/>
          <a:chOff x="0" y="0"/>
          <a:chExt cx="0" cy="0"/>
        </a:xfrm>
      </p:grpSpPr>
      <p:sp>
        <p:nvSpPr>
          <p:cNvPr id="85" name="Google Shape;85;p9"/>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9"/>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88"/>
        <p:cNvGrpSpPr/>
        <p:nvPr/>
      </p:nvGrpSpPr>
      <p:grpSpPr>
        <a:xfrm>
          <a:off x="0" y="0"/>
          <a:ext cx="0" cy="0"/>
          <a:chOff x="0" y="0"/>
          <a:chExt cx="0" cy="0"/>
        </a:xfrm>
      </p:grpSpPr>
      <p:sp>
        <p:nvSpPr>
          <p:cNvPr id="89" name="Google Shape;89;p10"/>
          <p:cNvSpPr txBox="1">
            <a:spLocks noGrp="1"/>
          </p:cNvSpPr>
          <p:nvPr>
            <p:ph type="title"/>
          </p:nvPr>
        </p:nvSpPr>
        <p:spPr>
          <a:xfrm>
            <a:off x="5034579" y="1678195"/>
            <a:ext cx="3422483" cy="188692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2800"/>
              <a:buFont typeface="Book Antiqua"/>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0"/>
          <p:cNvSpPr txBox="1">
            <a:spLocks noGrp="1"/>
          </p:cNvSpPr>
          <p:nvPr>
            <p:ph type="body" idx="1"/>
          </p:nvPr>
        </p:nvSpPr>
        <p:spPr>
          <a:xfrm>
            <a:off x="692001" y="559398"/>
            <a:ext cx="4116667" cy="5566765"/>
          </a:xfrm>
          <a:prstGeom prst="rect">
            <a:avLst/>
          </a:prstGeom>
          <a:noFill/>
          <a:ln>
            <a:noFill/>
          </a:ln>
        </p:spPr>
        <p:txBody>
          <a:bodyPr spcFirstLastPara="1" wrap="square" lIns="91425" tIns="45700" rIns="91425" bIns="45700" anchor="ctr" anchorCtr="0">
            <a:noAutofit/>
          </a:bodyPr>
          <a:lstStyle>
            <a:lvl1pPr marL="457200" lvl="0" indent="-381000" algn="l">
              <a:spcBef>
                <a:spcPts val="480"/>
              </a:spcBef>
              <a:spcAft>
                <a:spcPts val="0"/>
              </a:spcAft>
              <a:buSzPts val="2400"/>
              <a:buChar char="🙣"/>
              <a:defRPr sz="2400"/>
            </a:lvl1pPr>
            <a:lvl2pPr marL="914400" lvl="1" indent="-368300" algn="l">
              <a:spcBef>
                <a:spcPts val="440"/>
              </a:spcBef>
              <a:spcAft>
                <a:spcPts val="0"/>
              </a:spcAft>
              <a:buSzPts val="2200"/>
              <a:buChar char="🙢"/>
              <a:defRPr sz="22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30200" algn="l">
              <a:spcBef>
                <a:spcPts val="320"/>
              </a:spcBef>
              <a:spcAft>
                <a:spcPts val="0"/>
              </a:spcAft>
              <a:buSzPts val="1600"/>
              <a:buChar char="🙣"/>
              <a:defRPr sz="16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91" name="Google Shape;91;p10"/>
          <p:cNvSpPr txBox="1">
            <a:spLocks noGrp="1"/>
          </p:cNvSpPr>
          <p:nvPr>
            <p:ph type="body" idx="2"/>
          </p:nvPr>
        </p:nvSpPr>
        <p:spPr>
          <a:xfrm>
            <a:off x="5034579" y="3603812"/>
            <a:ext cx="3411725" cy="2517289"/>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400"/>
              </a:spcBef>
              <a:spcAft>
                <a:spcPts val="0"/>
              </a:spcAft>
              <a:buSzPts val="900"/>
              <a:buNone/>
              <a:defRPr sz="900"/>
            </a:lvl6pPr>
            <a:lvl7pPr marL="3200400" lvl="6" indent="-228600" algn="l">
              <a:spcBef>
                <a:spcPts val="400"/>
              </a:spcBef>
              <a:spcAft>
                <a:spcPts val="0"/>
              </a:spcAft>
              <a:buSzPts val="900"/>
              <a:buNone/>
              <a:defRPr sz="900"/>
            </a:lvl7pPr>
            <a:lvl8pPr marL="3657600" lvl="7" indent="-228600" algn="l">
              <a:spcBef>
                <a:spcPts val="400"/>
              </a:spcBef>
              <a:spcAft>
                <a:spcPts val="0"/>
              </a:spcAft>
              <a:buSzPts val="900"/>
              <a:buNone/>
              <a:defRPr sz="900"/>
            </a:lvl8pPr>
            <a:lvl9pPr marL="4114800" lvl="8" indent="-228600" algn="l">
              <a:spcBef>
                <a:spcPts val="400"/>
              </a:spcBef>
              <a:spcAft>
                <a:spcPts val="0"/>
              </a:spcAft>
              <a:buSzPts val="900"/>
              <a:buNone/>
              <a:defRPr sz="900"/>
            </a:lvl9pPr>
          </a:lstStyle>
          <a:p>
            <a:endParaRPr/>
          </a:p>
        </p:txBody>
      </p:sp>
      <p:sp>
        <p:nvSpPr>
          <p:cNvPr id="92" name="Google Shape;92;p10"/>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0"/>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0"/>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alphaModFix/>
          </a:blip>
          <a:tile tx="0" ty="0" sx="60000" sy="60000" flip="none" algn="tl"/>
        </a:blipFill>
        <a:effectLst/>
      </p:bgPr>
    </p:bg>
    <p:spTree>
      <p:nvGrpSpPr>
        <p:cNvPr id="1" name="Shape 9"/>
        <p:cNvGrpSpPr/>
        <p:nvPr/>
      </p:nvGrpSpPr>
      <p:grpSpPr>
        <a:xfrm>
          <a:off x="0" y="0"/>
          <a:ext cx="0" cy="0"/>
          <a:chOff x="0" y="0"/>
          <a:chExt cx="0" cy="0"/>
        </a:xfrm>
      </p:grpSpPr>
      <p:sp>
        <p:nvSpPr>
          <p:cNvPr id="10" name="Google Shape;10;p1"/>
          <p:cNvSpPr/>
          <p:nvPr/>
        </p:nvSpPr>
        <p:spPr>
          <a:xfrm>
            <a:off x="0" y="0"/>
            <a:ext cx="9144000" cy="6858000"/>
          </a:xfrm>
          <a:prstGeom prst="rect">
            <a:avLst/>
          </a:prstGeom>
          <a:gradFill>
            <a:gsLst>
              <a:gs pos="0">
                <a:srgbClr val="FFFFFF">
                  <a:alpha val="10980"/>
                </a:srgbClr>
              </a:gs>
              <a:gs pos="83000">
                <a:srgbClr val="FFFFFF">
                  <a:alpha val="10980"/>
                </a:srgbClr>
              </a:gs>
              <a:gs pos="100000">
                <a:srgbClr val="D0C974">
                  <a:alpha val="22745"/>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 Antiqua"/>
              <a:ea typeface="Book Antiqua"/>
              <a:cs typeface="Book Antiqua"/>
              <a:sym typeface="Book Antiqua"/>
            </a:endParaRPr>
          </a:p>
        </p:txBody>
      </p:sp>
      <p:sp>
        <p:nvSpPr>
          <p:cNvPr id="11" name="Google Shape;11;p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2"/>
              </a:buClr>
              <a:buSzPts val="5400"/>
              <a:buFont typeface="Book Antiqua"/>
              <a:buNone/>
              <a:defRPr sz="5400" b="0" i="0" u="none" strike="noStrike" cap="none">
                <a:solidFill>
                  <a:schemeClr val="dk2"/>
                </a:solidFill>
                <a:latin typeface="Book Antiqua"/>
                <a:ea typeface="Book Antiqua"/>
                <a:cs typeface="Book Antiqua"/>
                <a:sym typeface="Book Antiqua"/>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1"/>
          <p:cNvSpPr txBox="1">
            <a:spLocks noGrp="1"/>
          </p:cNvSpPr>
          <p:nvPr>
            <p:ph type="body" idx="1"/>
          </p:nvPr>
        </p:nvSpPr>
        <p:spPr>
          <a:xfrm>
            <a:off x="699247" y="2248347"/>
            <a:ext cx="7745505" cy="3877815"/>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rgbClr val="262626"/>
                </a:solidFill>
                <a:latin typeface="Book Antiqua"/>
                <a:ea typeface="Book Antiqua"/>
                <a:cs typeface="Book Antiqua"/>
                <a:sym typeface="Book Antiqua"/>
              </a:defRPr>
            </a:lvl1pPr>
            <a:lvl2pPr marL="914400" marR="0" lvl="1" indent="-368300" algn="l" rtl="0">
              <a:spcBef>
                <a:spcPts val="440"/>
              </a:spcBef>
              <a:spcAft>
                <a:spcPts val="0"/>
              </a:spcAft>
              <a:buClr>
                <a:schemeClr val="accent1"/>
              </a:buClr>
              <a:buSzPts val="2200"/>
              <a:buFont typeface="Noto Sans Symbols"/>
              <a:buChar char="🙢"/>
              <a:defRPr sz="2200" b="0" i="0" u="none" strike="noStrike" cap="none">
                <a:solidFill>
                  <a:srgbClr val="262626"/>
                </a:solidFill>
                <a:latin typeface="Book Antiqua"/>
                <a:ea typeface="Book Antiqua"/>
                <a:cs typeface="Book Antiqua"/>
                <a:sym typeface="Book Antiqua"/>
              </a:defRPr>
            </a:lvl2pPr>
            <a:lvl3pPr marL="1371600" marR="0" lvl="2" indent="-355600" algn="l" rtl="0">
              <a:spcBef>
                <a:spcPts val="400"/>
              </a:spcBef>
              <a:spcAft>
                <a:spcPts val="0"/>
              </a:spcAft>
              <a:buClr>
                <a:schemeClr val="accent1"/>
              </a:buClr>
              <a:buSzPts val="2000"/>
              <a:buFont typeface="Noto Sans Symbols"/>
              <a:buChar char="🙣"/>
              <a:defRPr sz="2000" b="0" i="0" u="none" strike="noStrike" cap="none">
                <a:solidFill>
                  <a:srgbClr val="262626"/>
                </a:solidFill>
                <a:latin typeface="Book Antiqua"/>
                <a:ea typeface="Book Antiqua"/>
                <a:cs typeface="Book Antiqua"/>
                <a:sym typeface="Book Antiqua"/>
              </a:defRPr>
            </a:lvl3pPr>
            <a:lvl4pPr marL="1828800" marR="0" lvl="3" indent="-342900" algn="l" rtl="0">
              <a:spcBef>
                <a:spcPts val="360"/>
              </a:spcBef>
              <a:spcAft>
                <a:spcPts val="0"/>
              </a:spcAft>
              <a:buClr>
                <a:schemeClr val="accent1"/>
              </a:buClr>
              <a:buSzPts val="1800"/>
              <a:buFont typeface="Noto Sans Symbols"/>
              <a:buChar char="🙣"/>
              <a:defRPr sz="1800" b="0" i="0" u="none" strike="noStrike" cap="none">
                <a:solidFill>
                  <a:srgbClr val="262626"/>
                </a:solidFill>
                <a:latin typeface="Book Antiqua"/>
                <a:ea typeface="Book Antiqua"/>
                <a:cs typeface="Book Antiqua"/>
                <a:sym typeface="Book Antiqua"/>
              </a:defRPr>
            </a:lvl4pPr>
            <a:lvl5pPr marL="2286000" marR="0" lvl="4" indent="-330200" algn="l" rtl="0">
              <a:spcBef>
                <a:spcPts val="320"/>
              </a:spcBef>
              <a:spcAft>
                <a:spcPts val="0"/>
              </a:spcAft>
              <a:buClr>
                <a:schemeClr val="accent1"/>
              </a:buClr>
              <a:buSzPts val="1600"/>
              <a:buFont typeface="Noto Sans Symbols"/>
              <a:buChar char="🙣"/>
              <a:defRPr sz="1600" b="0" i="0" u="none" strike="noStrike" cap="none">
                <a:solidFill>
                  <a:srgbClr val="262626"/>
                </a:solidFill>
                <a:latin typeface="Book Antiqua"/>
                <a:ea typeface="Book Antiqua"/>
                <a:cs typeface="Book Antiqua"/>
                <a:sym typeface="Book Antiqua"/>
              </a:defRPr>
            </a:lvl5pPr>
            <a:lvl6pPr marL="2743200" marR="0" lvl="5" indent="-317500" algn="l" rtl="0">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13" name="Google Shape;13;p1"/>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Book Antiqua"/>
                <a:ea typeface="Book Antiqua"/>
                <a:cs typeface="Book Antiqua"/>
                <a:sym typeface="Book Antiqua"/>
              </a:defRPr>
            </a:lvl1pPr>
            <a:lvl2pPr marR="0" lvl="1"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2pPr>
            <a:lvl3pPr marR="0" lvl="2"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3pPr>
            <a:lvl4pPr marR="0" lvl="3"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4pPr>
            <a:lvl5pPr marR="0" lvl="4"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5pPr>
            <a:lvl6pPr marR="0" lvl="5"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6pPr>
            <a:lvl7pPr marR="0" lvl="6"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7pPr>
            <a:lvl8pPr marR="0" lvl="7"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8pPr>
            <a:lvl9pPr marR="0" lvl="8"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14" name="Google Shape;14;p1"/>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2"/>
                </a:solidFill>
                <a:latin typeface="Book Antiqua"/>
                <a:ea typeface="Book Antiqua"/>
                <a:cs typeface="Book Antiqua"/>
                <a:sym typeface="Book Antiqua"/>
              </a:defRPr>
            </a:lvl1pPr>
            <a:lvl2pPr marR="0" lvl="1"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2pPr>
            <a:lvl3pPr marR="0" lvl="2"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3pPr>
            <a:lvl4pPr marR="0" lvl="3"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4pPr>
            <a:lvl5pPr marR="0" lvl="4"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5pPr>
            <a:lvl6pPr marR="0" lvl="5"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6pPr>
            <a:lvl7pPr marR="0" lvl="6"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7pPr>
            <a:lvl8pPr marR="0" lvl="7"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8pPr>
            <a:lvl9pPr marR="0" lvl="8"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15" name="Google Shape;15;p1"/>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Book Antiqua"/>
                <a:ea typeface="Book Antiqua"/>
                <a:cs typeface="Book Antiqua"/>
                <a:sym typeface="Book Antiqua"/>
              </a:defRPr>
            </a:lvl1pPr>
            <a:lvl2pPr marL="0" marR="0" lvl="1" indent="0" algn="r" rtl="0">
              <a:spcBef>
                <a:spcPts val="0"/>
              </a:spcBef>
              <a:buNone/>
              <a:defRPr sz="1200" b="0" i="0" u="none" strike="noStrike" cap="none">
                <a:solidFill>
                  <a:schemeClr val="dk2"/>
                </a:solidFill>
                <a:latin typeface="Book Antiqua"/>
                <a:ea typeface="Book Antiqua"/>
                <a:cs typeface="Book Antiqua"/>
                <a:sym typeface="Book Antiqua"/>
              </a:defRPr>
            </a:lvl2pPr>
            <a:lvl3pPr marL="0" marR="0" lvl="2" indent="0" algn="r" rtl="0">
              <a:spcBef>
                <a:spcPts val="0"/>
              </a:spcBef>
              <a:buNone/>
              <a:defRPr sz="1200" b="0" i="0" u="none" strike="noStrike" cap="none">
                <a:solidFill>
                  <a:schemeClr val="dk2"/>
                </a:solidFill>
                <a:latin typeface="Book Antiqua"/>
                <a:ea typeface="Book Antiqua"/>
                <a:cs typeface="Book Antiqua"/>
                <a:sym typeface="Book Antiqua"/>
              </a:defRPr>
            </a:lvl3pPr>
            <a:lvl4pPr marL="0" marR="0" lvl="3" indent="0" algn="r" rtl="0">
              <a:spcBef>
                <a:spcPts val="0"/>
              </a:spcBef>
              <a:buNone/>
              <a:defRPr sz="1200" b="0" i="0" u="none" strike="noStrike" cap="none">
                <a:solidFill>
                  <a:schemeClr val="dk2"/>
                </a:solidFill>
                <a:latin typeface="Book Antiqua"/>
                <a:ea typeface="Book Antiqua"/>
                <a:cs typeface="Book Antiqua"/>
                <a:sym typeface="Book Antiqua"/>
              </a:defRPr>
            </a:lvl4pPr>
            <a:lvl5pPr marL="0" marR="0" lvl="4" indent="0" algn="r" rtl="0">
              <a:spcBef>
                <a:spcPts val="0"/>
              </a:spcBef>
              <a:buNone/>
              <a:defRPr sz="1200" b="0" i="0" u="none" strike="noStrike" cap="none">
                <a:solidFill>
                  <a:schemeClr val="dk2"/>
                </a:solidFill>
                <a:latin typeface="Book Antiqua"/>
                <a:ea typeface="Book Antiqua"/>
                <a:cs typeface="Book Antiqua"/>
                <a:sym typeface="Book Antiqua"/>
              </a:defRPr>
            </a:lvl5pPr>
            <a:lvl6pPr marL="0" marR="0" lvl="5" indent="0" algn="r" rtl="0">
              <a:spcBef>
                <a:spcPts val="0"/>
              </a:spcBef>
              <a:buNone/>
              <a:defRPr sz="1200" b="0" i="0" u="none" strike="noStrike" cap="none">
                <a:solidFill>
                  <a:schemeClr val="dk2"/>
                </a:solidFill>
                <a:latin typeface="Book Antiqua"/>
                <a:ea typeface="Book Antiqua"/>
                <a:cs typeface="Book Antiqua"/>
                <a:sym typeface="Book Antiqua"/>
              </a:defRPr>
            </a:lvl6pPr>
            <a:lvl7pPr marL="0" marR="0" lvl="6" indent="0" algn="r" rtl="0">
              <a:spcBef>
                <a:spcPts val="0"/>
              </a:spcBef>
              <a:buNone/>
              <a:defRPr sz="1200" b="0" i="0" u="none" strike="noStrike" cap="none">
                <a:solidFill>
                  <a:schemeClr val="dk2"/>
                </a:solidFill>
                <a:latin typeface="Book Antiqua"/>
                <a:ea typeface="Book Antiqua"/>
                <a:cs typeface="Book Antiqua"/>
                <a:sym typeface="Book Antiqua"/>
              </a:defRPr>
            </a:lvl7pPr>
            <a:lvl8pPr marL="0" marR="0" lvl="7" indent="0" algn="r" rtl="0">
              <a:spcBef>
                <a:spcPts val="0"/>
              </a:spcBef>
              <a:buNone/>
              <a:defRPr sz="1200" b="0" i="0" u="none" strike="noStrike" cap="none">
                <a:solidFill>
                  <a:schemeClr val="dk2"/>
                </a:solidFill>
                <a:latin typeface="Book Antiqua"/>
                <a:ea typeface="Book Antiqua"/>
                <a:cs typeface="Book Antiqua"/>
                <a:sym typeface="Book Antiqua"/>
              </a:defRPr>
            </a:lvl8pPr>
            <a:lvl9pPr marL="0" marR="0" lvl="8" indent="0" algn="r" rtl="0">
              <a:spcBef>
                <a:spcPts val="0"/>
              </a:spcBef>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mailto:andrezabarcaro@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4"/>
          <p:cNvPicPr preferRelativeResize="0"/>
          <p:nvPr/>
        </p:nvPicPr>
        <p:blipFill rotWithShape="1">
          <a:blip r:embed="rId3">
            <a:alphaModFix/>
          </a:blip>
          <a:srcRect/>
          <a:stretch/>
        </p:blipFill>
        <p:spPr>
          <a:xfrm>
            <a:off x="0" y="0"/>
            <a:ext cx="9144000" cy="6843713"/>
          </a:xfrm>
          <a:prstGeom prst="rect">
            <a:avLst/>
          </a:prstGeom>
          <a:noFill/>
          <a:ln>
            <a:noFill/>
          </a:ln>
        </p:spPr>
      </p:pic>
      <p:sp>
        <p:nvSpPr>
          <p:cNvPr id="129" name="Google Shape;129;p14"/>
          <p:cNvSpPr/>
          <p:nvPr/>
        </p:nvSpPr>
        <p:spPr>
          <a:xfrm>
            <a:off x="2707954" y="5732463"/>
            <a:ext cx="4271018" cy="833178"/>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600"/>
              <a:buFont typeface="Verdana"/>
              <a:buNone/>
            </a:pPr>
            <a:r>
              <a:rPr lang="pt-BR" sz="1600" b="1" i="0" u="none" strike="noStrike" cap="none" dirty="0">
                <a:solidFill>
                  <a:srgbClr val="000000"/>
                </a:solidFill>
                <a:latin typeface="Verdana"/>
                <a:ea typeface="Verdana"/>
                <a:cs typeface="Verdana"/>
                <a:sym typeface="Verdana"/>
              </a:rPr>
              <a:t>Andreza </a:t>
            </a:r>
            <a:r>
              <a:rPr lang="pt-BR" sz="1600" b="1" i="0" u="none" strike="noStrike" cap="none" dirty="0" err="1">
                <a:solidFill>
                  <a:srgbClr val="000000"/>
                </a:solidFill>
                <a:latin typeface="Verdana"/>
                <a:ea typeface="Verdana"/>
                <a:cs typeface="Verdana"/>
                <a:sym typeface="Verdana"/>
              </a:rPr>
              <a:t>Barcaro</a:t>
            </a:r>
            <a:r>
              <a:rPr lang="pt-BR" sz="1600" b="1" i="0" u="none" strike="noStrike" cap="none">
                <a:solidFill>
                  <a:srgbClr val="000000"/>
                </a:solidFill>
                <a:latin typeface="Verdana"/>
                <a:ea typeface="Verdana"/>
                <a:cs typeface="Verdana"/>
                <a:sym typeface="Verdana"/>
              </a:rPr>
              <a:t> e Valesca Barbosa</a:t>
            </a:r>
            <a:endParaRPr/>
          </a:p>
          <a:p>
            <a:pPr marL="0" marR="0" lvl="0" indent="0" algn="ctr" rtl="0">
              <a:lnSpc>
                <a:spcPct val="100000"/>
              </a:lnSpc>
              <a:spcBef>
                <a:spcPts val="0"/>
              </a:spcBef>
              <a:spcAft>
                <a:spcPts val="0"/>
              </a:spcAft>
              <a:buClr>
                <a:srgbClr val="000000"/>
              </a:buClr>
              <a:buSzPts val="1600"/>
              <a:buFont typeface="Verdana"/>
              <a:buNone/>
            </a:pPr>
            <a:r>
              <a:rPr lang="pt-BR" sz="1600" b="1" i="0" u="sng" strike="noStrike" cap="none">
                <a:solidFill>
                  <a:schemeClr val="hlink"/>
                </a:solidFill>
                <a:latin typeface="Verdana"/>
                <a:ea typeface="Verdana"/>
                <a:cs typeface="Verdana"/>
                <a:sym typeface="Verdana"/>
                <a:hlinkClick r:id="rId4"/>
              </a:rPr>
              <a:t>andrezabarcaro@gmail.com</a:t>
            </a:r>
            <a:endParaRPr sz="1600" b="1" i="0" u="none" strike="noStrike" cap="none">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600"/>
              <a:buFont typeface="Verdana"/>
              <a:buNone/>
            </a:pPr>
            <a:r>
              <a:rPr lang="pt-BR" sz="1600" b="1" i="0" u="none" strike="noStrike" cap="none">
                <a:solidFill>
                  <a:srgbClr val="000000"/>
                </a:solidFill>
                <a:latin typeface="Verdana"/>
                <a:ea typeface="Verdana"/>
                <a:cs typeface="Verdana"/>
                <a:sym typeface="Verdana"/>
              </a:rPr>
              <a:t>valescaaraujo994@gmail.com</a:t>
            </a:r>
            <a:endParaRPr/>
          </a:p>
        </p:txBody>
      </p:sp>
      <p:sp>
        <p:nvSpPr>
          <p:cNvPr id="130" name="Google Shape;130;p14"/>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Verdana"/>
              <a:buNone/>
            </a:pPr>
            <a:fld id="{00000000-1234-1234-1234-123412341234}" type="slidenum">
              <a:rPr lang="pt-BR" sz="1200" b="0" i="0" u="none" strike="noStrike" cap="none">
                <a:solidFill>
                  <a:srgbClr val="000000"/>
                </a:solidFill>
                <a:latin typeface="Verdana"/>
                <a:ea typeface="Verdana"/>
                <a:cs typeface="Verdana"/>
                <a:sym typeface="Verdana"/>
              </a:rPr>
              <a:t>1</a:t>
            </a:fld>
            <a:endParaRPr sz="1200" b="0" i="0" u="none" strike="noStrike" cap="none">
              <a:solidFill>
                <a:srgbClr val="000000"/>
              </a:solidFill>
              <a:latin typeface="Verdana"/>
              <a:ea typeface="Verdana"/>
              <a:cs typeface="Verdana"/>
              <a:sym typeface="Verdana"/>
            </a:endParaRPr>
          </a:p>
        </p:txBody>
      </p:sp>
      <p:sp>
        <p:nvSpPr>
          <p:cNvPr id="131" name="Google Shape;131;p14"/>
          <p:cNvSpPr txBox="1"/>
          <p:nvPr/>
        </p:nvSpPr>
        <p:spPr>
          <a:xfrm>
            <a:off x="1187450" y="4323431"/>
            <a:ext cx="7344990" cy="814134"/>
          </a:xfrm>
          <a:prstGeom prst="rect">
            <a:avLst/>
          </a:prstGeom>
          <a:noFill/>
          <a:ln>
            <a:noFill/>
          </a:ln>
        </p:spPr>
        <p:txBody>
          <a:bodyPr spcFirstLastPara="1" wrap="square" lIns="91425" tIns="45700" rIns="91425" bIns="45700" anchor="t" anchorCtr="0">
            <a:noAutofit/>
          </a:bodyPr>
          <a:lstStyle/>
          <a:p>
            <a:pPr marL="0" marR="0" lvl="0" indent="0" algn="ctr" rtl="0">
              <a:lnSpc>
                <a:spcPct val="71000"/>
              </a:lnSpc>
              <a:spcBef>
                <a:spcPts val="0"/>
              </a:spcBef>
              <a:spcAft>
                <a:spcPts val="0"/>
              </a:spcAft>
              <a:buClr>
                <a:srgbClr val="000000"/>
              </a:buClr>
              <a:buSzPts val="3200"/>
              <a:buFont typeface="Arial"/>
              <a:buNone/>
            </a:pPr>
            <a:r>
              <a:rPr lang="pt-BR" sz="3200" b="1" i="0" u="none" strike="noStrike" cap="none">
                <a:solidFill>
                  <a:schemeClr val="dk1"/>
                </a:solidFill>
                <a:latin typeface="Book Antiqua"/>
                <a:ea typeface="Book Antiqua"/>
                <a:cs typeface="Book Antiqua"/>
                <a:sym typeface="Book Antiqua"/>
              </a:rPr>
              <a:t>Fundamentos de Redes e Conectividade </a:t>
            </a:r>
            <a:endParaRPr sz="3200" b="1" i="0" u="none" strike="noStrike" cap="none">
              <a:solidFill>
                <a:schemeClr val="dk1"/>
              </a:solidFill>
              <a:latin typeface="Book Antiqua"/>
              <a:ea typeface="Book Antiqua"/>
              <a:cs typeface="Book Antiqua"/>
              <a:sym typeface="Book Antiqua"/>
            </a:endParaRPr>
          </a:p>
        </p:txBody>
      </p:sp>
      <p:pic>
        <p:nvPicPr>
          <p:cNvPr id="132" name="Google Shape;132;p14"/>
          <p:cNvPicPr preferRelativeResize="0"/>
          <p:nvPr/>
        </p:nvPicPr>
        <p:blipFill rotWithShape="1">
          <a:blip r:embed="rId5">
            <a:alphaModFix/>
          </a:blip>
          <a:srcRect/>
          <a:stretch/>
        </p:blipFill>
        <p:spPr>
          <a:xfrm>
            <a:off x="3995738" y="2708275"/>
            <a:ext cx="1333500" cy="10001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3"/>
          <p:cNvPicPr preferRelativeResize="0"/>
          <p:nvPr/>
        </p:nvPicPr>
        <p:blipFill rotWithShape="1">
          <a:blip r:embed="rId3">
            <a:alphaModFix/>
          </a:blip>
          <a:srcRect/>
          <a:stretch/>
        </p:blipFill>
        <p:spPr>
          <a:xfrm>
            <a:off x="0" y="-16655"/>
            <a:ext cx="9144793" cy="6858594"/>
          </a:xfrm>
          <a:prstGeom prst="rect">
            <a:avLst/>
          </a:prstGeom>
          <a:noFill/>
          <a:ln>
            <a:noFill/>
          </a:ln>
        </p:spPr>
      </p:pic>
      <p:sp>
        <p:nvSpPr>
          <p:cNvPr id="197" name="Google Shape;197;p23"/>
          <p:cNvSpPr/>
          <p:nvPr/>
        </p:nvSpPr>
        <p:spPr>
          <a:xfrm>
            <a:off x="153230" y="1052736"/>
            <a:ext cx="8838331" cy="4888518"/>
          </a:xfrm>
          <a:prstGeom prst="rect">
            <a:avLst/>
          </a:prstGeom>
          <a:noFill/>
          <a:ln>
            <a:noFill/>
          </a:ln>
        </p:spPr>
        <p:txBody>
          <a:bodyPr spcFirstLastPara="1" wrap="square" lIns="91425" tIns="45700" rIns="91425" bIns="45700" anchor="t" anchorCtr="0">
            <a:noAutofit/>
          </a:bodyPr>
          <a:lstStyle/>
          <a:p>
            <a:pPr marL="0" marR="0" lvl="0" indent="450215" algn="just" rtl="0">
              <a:lnSpc>
                <a:spcPct val="150000"/>
              </a:lnSpc>
              <a:spcBef>
                <a:spcPts val="0"/>
              </a:spcBef>
              <a:spcAft>
                <a:spcPts val="0"/>
              </a:spcAft>
              <a:buNone/>
            </a:pPr>
            <a:r>
              <a:rPr lang="pt-BR" sz="2000" dirty="0">
                <a:solidFill>
                  <a:schemeClr val="dk1"/>
                </a:solidFill>
                <a:latin typeface="Times New Roman"/>
                <a:ea typeface="Times New Roman"/>
                <a:cs typeface="Times New Roman"/>
                <a:sym typeface="Times New Roman"/>
              </a:rPr>
              <a:t>A comunicação de dados trata da transmissão de sinais através de um meio físico, de forma confiável e eficiente.</a:t>
            </a:r>
            <a:endParaRPr dirty="0"/>
          </a:p>
          <a:p>
            <a:pPr marL="0" marR="0" lvl="0" indent="450215" algn="just" rtl="0">
              <a:lnSpc>
                <a:spcPct val="150000"/>
              </a:lnSpc>
              <a:spcBef>
                <a:spcPts val="1000"/>
              </a:spcBef>
              <a:spcAft>
                <a:spcPts val="0"/>
              </a:spcAft>
              <a:buNone/>
            </a:pPr>
            <a:r>
              <a:rPr lang="pt-BR" sz="2000" dirty="0">
                <a:solidFill>
                  <a:schemeClr val="dk1"/>
                </a:solidFill>
                <a:latin typeface="Times New Roman"/>
                <a:ea typeface="Times New Roman"/>
                <a:cs typeface="Times New Roman"/>
                <a:sym typeface="Times New Roman"/>
              </a:rPr>
              <a:t>As pessoas precisam de um sistema de comunicação por dois motivos:</a:t>
            </a:r>
            <a:endParaRPr dirty="0"/>
          </a:p>
          <a:p>
            <a:pPr marL="342900" marR="0" lvl="0" indent="-342900" algn="just" rtl="0">
              <a:lnSpc>
                <a:spcPct val="150000"/>
              </a:lnSpc>
              <a:spcBef>
                <a:spcPts val="1000"/>
              </a:spcBef>
              <a:spcAft>
                <a:spcPts val="0"/>
              </a:spcAft>
              <a:buClr>
                <a:schemeClr val="dk1"/>
              </a:buClr>
              <a:buSzPts val="2000"/>
              <a:buFont typeface="Noto Sans Symbols"/>
              <a:buChar char="✔"/>
            </a:pPr>
            <a:r>
              <a:rPr lang="pt-BR" sz="2000" dirty="0">
                <a:solidFill>
                  <a:schemeClr val="dk1"/>
                </a:solidFill>
                <a:latin typeface="Times New Roman"/>
                <a:ea typeface="Times New Roman"/>
                <a:cs typeface="Times New Roman"/>
                <a:sym typeface="Times New Roman"/>
              </a:rPr>
              <a:t>Aumentar o poder computacional </a:t>
            </a:r>
            <a:endParaRPr dirty="0"/>
          </a:p>
          <a:p>
            <a:pPr marL="0" marR="0" lvl="0" indent="450215" algn="just" rtl="0">
              <a:lnSpc>
                <a:spcPct val="150000"/>
              </a:lnSpc>
              <a:spcBef>
                <a:spcPts val="1000"/>
              </a:spcBef>
              <a:spcAft>
                <a:spcPts val="0"/>
              </a:spcAft>
              <a:buNone/>
            </a:pPr>
            <a:r>
              <a:rPr lang="pt-BR" sz="2000" dirty="0">
                <a:solidFill>
                  <a:schemeClr val="dk1"/>
                </a:solidFill>
                <a:latin typeface="Times New Roman"/>
                <a:ea typeface="Times New Roman"/>
                <a:cs typeface="Times New Roman"/>
                <a:sym typeface="Times New Roman"/>
              </a:rPr>
              <a:t>Na maioria dos casos, aumentar o tamanho do computador disponível não é possível ou mesmo não resolveria o problema de capacidade computacional.</a:t>
            </a:r>
            <a:endParaRPr dirty="0"/>
          </a:p>
          <a:p>
            <a:pPr marL="342900" marR="0" lvl="0" indent="-342900" algn="just" rtl="0">
              <a:lnSpc>
                <a:spcPct val="150000"/>
              </a:lnSpc>
              <a:spcBef>
                <a:spcPts val="1000"/>
              </a:spcBef>
              <a:spcAft>
                <a:spcPts val="0"/>
              </a:spcAft>
              <a:buClr>
                <a:schemeClr val="dk1"/>
              </a:buClr>
              <a:buSzPts val="2000"/>
              <a:buFont typeface="Noto Sans Symbols"/>
              <a:buChar char="✔"/>
            </a:pPr>
            <a:r>
              <a:rPr lang="pt-BR" sz="2000" dirty="0">
                <a:solidFill>
                  <a:schemeClr val="dk1"/>
                </a:solidFill>
                <a:latin typeface="Times New Roman"/>
                <a:ea typeface="Times New Roman"/>
                <a:cs typeface="Times New Roman"/>
                <a:sym typeface="Times New Roman"/>
              </a:rPr>
              <a:t>Compartilhar recursos</a:t>
            </a:r>
            <a:endParaRPr dirty="0"/>
          </a:p>
          <a:p>
            <a:pPr marL="449580" marR="0" lvl="0" indent="450214" algn="just" rtl="0">
              <a:lnSpc>
                <a:spcPct val="150000"/>
              </a:lnSpc>
              <a:spcBef>
                <a:spcPts val="1000"/>
              </a:spcBef>
              <a:spcAft>
                <a:spcPts val="0"/>
              </a:spcAft>
              <a:buNone/>
            </a:pPr>
            <a:r>
              <a:rPr lang="pt-BR" sz="2000" dirty="0">
                <a:solidFill>
                  <a:schemeClr val="dk1"/>
                </a:solidFill>
                <a:latin typeface="Times New Roman"/>
                <a:ea typeface="Times New Roman"/>
                <a:cs typeface="Times New Roman"/>
                <a:sym typeface="Times New Roman"/>
              </a:rPr>
              <a:t> Todos precisam trocar informações, arquivos, bancos de dados, estando em locais geograficamente dispersos.</a:t>
            </a:r>
            <a:endParaRPr sz="2000"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4"/>
          <p:cNvPicPr preferRelativeResize="0"/>
          <p:nvPr/>
        </p:nvPicPr>
        <p:blipFill rotWithShape="1">
          <a:blip r:embed="rId3">
            <a:alphaModFix/>
          </a:blip>
          <a:srcRect/>
          <a:stretch/>
        </p:blipFill>
        <p:spPr>
          <a:xfrm>
            <a:off x="0" y="-16655"/>
            <a:ext cx="9144793" cy="6858594"/>
          </a:xfrm>
          <a:prstGeom prst="rect">
            <a:avLst/>
          </a:prstGeom>
          <a:noFill/>
          <a:ln>
            <a:noFill/>
          </a:ln>
        </p:spPr>
      </p:pic>
      <p:sp>
        <p:nvSpPr>
          <p:cNvPr id="203" name="Google Shape;203;p24"/>
          <p:cNvSpPr txBox="1">
            <a:spLocks noGrp="1"/>
          </p:cNvSpPr>
          <p:nvPr>
            <p:ph type="body" idx="1"/>
          </p:nvPr>
        </p:nvSpPr>
        <p:spPr>
          <a:xfrm>
            <a:off x="0" y="1268760"/>
            <a:ext cx="9249990"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endParaRPr dirty="0">
              <a:solidFill>
                <a:schemeClr val="dk1"/>
              </a:solidFill>
            </a:endParaRPr>
          </a:p>
          <a:p>
            <a:pPr marL="365760" lvl="0" indent="-365760" algn="l" rtl="0">
              <a:spcBef>
                <a:spcPts val="480"/>
              </a:spcBef>
              <a:spcAft>
                <a:spcPts val="0"/>
              </a:spcAft>
              <a:buSzPts val="2400"/>
              <a:buFont typeface="Arial"/>
              <a:buChar char="•"/>
            </a:pPr>
            <a:r>
              <a:rPr lang="pt-BR" dirty="0">
                <a:solidFill>
                  <a:srgbClr val="00B0F0"/>
                </a:solidFill>
              </a:rPr>
              <a:t>É a troca de informação entre dois dispositivos através de algum meio de comunicação como, por exemplo, um par de fios.</a:t>
            </a:r>
            <a:endParaRPr dirty="0">
              <a:solidFill>
                <a:srgbClr val="00B0F0"/>
              </a:solidFill>
            </a:endParaRPr>
          </a:p>
          <a:p>
            <a:pPr marL="0" lvl="0" indent="0" algn="l" rtl="0">
              <a:spcBef>
                <a:spcPts val="480"/>
              </a:spcBef>
              <a:spcAft>
                <a:spcPts val="0"/>
              </a:spcAft>
              <a:buSzPts val="2400"/>
              <a:buNone/>
            </a:pPr>
            <a:endParaRPr dirty="0">
              <a:solidFill>
                <a:schemeClr val="dk1"/>
              </a:solidFill>
            </a:endParaRPr>
          </a:p>
        </p:txBody>
      </p:sp>
      <p:sp>
        <p:nvSpPr>
          <p:cNvPr id="204" name="Google Shape;204;p24"/>
          <p:cNvSpPr txBox="1">
            <a:spLocks noGrp="1"/>
          </p:cNvSpPr>
          <p:nvPr>
            <p:ph type="title"/>
          </p:nvPr>
        </p:nvSpPr>
        <p:spPr>
          <a:xfrm>
            <a:off x="93185" y="492170"/>
            <a:ext cx="9144001"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dirty="0">
                <a:solidFill>
                  <a:srgbClr val="000066"/>
                </a:solidFill>
              </a:rPr>
              <a:t>Meio de comunicação</a:t>
            </a:r>
            <a:br>
              <a:rPr lang="pt-BR" sz="4000" b="1" dirty="0">
                <a:solidFill>
                  <a:srgbClr val="000066"/>
                </a:solidFill>
              </a:rPr>
            </a:br>
            <a:r>
              <a:rPr lang="pt-BR" sz="4000" b="1" dirty="0">
                <a:solidFill>
                  <a:srgbClr val="7030A0"/>
                </a:solidFill>
              </a:rPr>
              <a:t>  </a:t>
            </a:r>
            <a:endParaRPr dirty="0"/>
          </a:p>
        </p:txBody>
      </p:sp>
      <p:pic>
        <p:nvPicPr>
          <p:cNvPr id="205" name="Google Shape;205;p24"/>
          <p:cNvPicPr preferRelativeResize="0"/>
          <p:nvPr/>
        </p:nvPicPr>
        <p:blipFill rotWithShape="1">
          <a:blip r:embed="rId4">
            <a:alphaModFix/>
          </a:blip>
          <a:srcRect/>
          <a:stretch/>
        </p:blipFill>
        <p:spPr>
          <a:xfrm>
            <a:off x="971600" y="2807626"/>
            <a:ext cx="6290369" cy="3154551"/>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5"/>
          <p:cNvPicPr preferRelativeResize="0"/>
          <p:nvPr/>
        </p:nvPicPr>
        <p:blipFill rotWithShape="1">
          <a:blip r:embed="rId3">
            <a:alphaModFix/>
          </a:blip>
          <a:srcRect/>
          <a:stretch/>
        </p:blipFill>
        <p:spPr>
          <a:xfrm>
            <a:off x="-793" y="-594"/>
            <a:ext cx="9144793" cy="6858594"/>
          </a:xfrm>
          <a:prstGeom prst="rect">
            <a:avLst/>
          </a:prstGeom>
          <a:noFill/>
          <a:ln>
            <a:noFill/>
          </a:ln>
        </p:spPr>
      </p:pic>
      <p:sp>
        <p:nvSpPr>
          <p:cNvPr id="211" name="Google Shape;211;p25"/>
          <p:cNvSpPr txBox="1">
            <a:spLocks noGrp="1"/>
          </p:cNvSpPr>
          <p:nvPr>
            <p:ph type="body" idx="1"/>
          </p:nvPr>
        </p:nvSpPr>
        <p:spPr>
          <a:xfrm>
            <a:off x="179512" y="1412776"/>
            <a:ext cx="8856984" cy="42484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dirty="0">
                <a:solidFill>
                  <a:srgbClr val="000066"/>
                </a:solidFill>
              </a:rPr>
              <a:t>Hardware de rede( nó central)</a:t>
            </a:r>
            <a:endParaRPr dirty="0"/>
          </a:p>
          <a:p>
            <a:pPr marL="0" lvl="0" indent="0" algn="l" rtl="0">
              <a:spcBef>
                <a:spcPts val="480"/>
              </a:spcBef>
              <a:spcAft>
                <a:spcPts val="0"/>
              </a:spcAft>
              <a:buSzPts val="2400"/>
              <a:buNone/>
            </a:pPr>
            <a:endParaRPr dirty="0">
              <a:solidFill>
                <a:schemeClr val="dk1"/>
              </a:solidFill>
            </a:endParaRPr>
          </a:p>
          <a:p>
            <a:pPr marL="365760" lvl="0" indent="-365760" algn="just" rtl="0">
              <a:spcBef>
                <a:spcPts val="480"/>
              </a:spcBef>
              <a:spcAft>
                <a:spcPts val="0"/>
              </a:spcAft>
              <a:buSzPts val="2400"/>
              <a:buFont typeface="Noto Sans Symbols"/>
              <a:buChar char="⮚"/>
            </a:pPr>
            <a:r>
              <a:rPr lang="pt-BR" b="1" dirty="0"/>
              <a:t>Hardware de rede</a:t>
            </a:r>
            <a:r>
              <a:rPr lang="pt-BR" dirty="0"/>
              <a:t>, ou </a:t>
            </a:r>
            <a:r>
              <a:rPr lang="pt-BR" b="1" dirty="0"/>
              <a:t>dispositivos de rede</a:t>
            </a:r>
            <a:r>
              <a:rPr lang="pt-BR" dirty="0"/>
              <a:t>, referem-se aos </a:t>
            </a:r>
            <a:r>
              <a:rPr lang="pt-BR" dirty="0">
                <a:solidFill>
                  <a:srgbClr val="00B0F0"/>
                </a:solidFill>
              </a:rPr>
              <a:t>equipamentos que facilitam e dão suporte ao uso de uma rede de computadores, ou seja, são os meios físicos necessários para a comunicação entre os componentes participantes de uma rede</a:t>
            </a:r>
            <a:r>
              <a:rPr lang="pt-BR" dirty="0"/>
              <a:t>. São exemplos típicos de dispositivos de rede:</a:t>
            </a:r>
            <a:endParaRPr dirty="0"/>
          </a:p>
          <a:p>
            <a:pPr marL="365760" lvl="0" indent="-365760" algn="l" rtl="0">
              <a:spcBef>
                <a:spcPts val="480"/>
              </a:spcBef>
              <a:spcAft>
                <a:spcPts val="0"/>
              </a:spcAft>
              <a:buSzPts val="2400"/>
              <a:buChar char="🙣"/>
            </a:pPr>
            <a:r>
              <a:rPr lang="pt-BR" dirty="0">
                <a:solidFill>
                  <a:schemeClr val="dk1"/>
                </a:solidFill>
              </a:rPr>
              <a:t>switches;</a:t>
            </a:r>
            <a:endParaRPr dirty="0"/>
          </a:p>
          <a:p>
            <a:pPr marL="365760" lvl="0" indent="-365760" algn="l" rtl="0">
              <a:spcBef>
                <a:spcPts val="480"/>
              </a:spcBef>
              <a:spcAft>
                <a:spcPts val="0"/>
              </a:spcAft>
              <a:buSzPts val="2400"/>
              <a:buChar char="🙣"/>
            </a:pPr>
            <a:r>
              <a:rPr lang="pt-BR" dirty="0">
                <a:solidFill>
                  <a:schemeClr val="dk1"/>
                </a:solidFill>
              </a:rPr>
              <a:t>roteadores;</a:t>
            </a:r>
            <a:endParaRPr dirty="0"/>
          </a:p>
          <a:p>
            <a:pPr marL="365760" lvl="0" indent="-365760" algn="l" rtl="0">
              <a:spcBef>
                <a:spcPts val="480"/>
              </a:spcBef>
              <a:spcAft>
                <a:spcPts val="0"/>
              </a:spcAft>
              <a:buSzPts val="2400"/>
              <a:buChar char="🙣"/>
            </a:pPr>
            <a:r>
              <a:rPr lang="pt-BR" dirty="0">
                <a:solidFill>
                  <a:schemeClr val="dk1"/>
                </a:solidFill>
              </a:rPr>
              <a:t>concentradores</a:t>
            </a:r>
            <a:r>
              <a:rPr lang="pt-BR" dirty="0"/>
              <a:t>;</a:t>
            </a:r>
            <a:endParaRPr dirty="0"/>
          </a:p>
          <a:p>
            <a:pPr marL="0" lvl="0" indent="0" algn="l" rtl="0">
              <a:spcBef>
                <a:spcPts val="480"/>
              </a:spcBef>
              <a:spcAft>
                <a:spcPts val="0"/>
              </a:spcAft>
              <a:buSzPts val="2400"/>
              <a:buNone/>
            </a:pPr>
            <a:endParaRPr dirty="0">
              <a:solidFill>
                <a:schemeClr val="dk1"/>
              </a:solidFill>
            </a:endParaRPr>
          </a:p>
        </p:txBody>
      </p:sp>
      <p:sp>
        <p:nvSpPr>
          <p:cNvPr id="212" name="Google Shape;212;p25"/>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Componentes de uma rede básica</a:t>
            </a:r>
            <a:br>
              <a:rPr lang="pt-BR" sz="4000" b="1" dirty="0">
                <a:solidFill>
                  <a:srgbClr val="7030A0"/>
                </a:solidFill>
              </a:rPr>
            </a:br>
            <a:r>
              <a:rPr lang="pt-BR" sz="4000" b="1" dirty="0">
                <a:solidFill>
                  <a:srgbClr val="7030A0"/>
                </a:solidFill>
              </a:rPr>
              <a:t>  </a:t>
            </a:r>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6"/>
          <p:cNvPicPr preferRelativeResize="0"/>
          <p:nvPr/>
        </p:nvPicPr>
        <p:blipFill rotWithShape="1">
          <a:blip r:embed="rId3">
            <a:alphaModFix/>
          </a:blip>
          <a:srcRect/>
          <a:stretch/>
        </p:blipFill>
        <p:spPr>
          <a:xfrm>
            <a:off x="-25563" y="-594"/>
            <a:ext cx="9169563" cy="6858594"/>
          </a:xfrm>
          <a:prstGeom prst="rect">
            <a:avLst/>
          </a:prstGeom>
          <a:noFill/>
          <a:ln>
            <a:noFill/>
          </a:ln>
        </p:spPr>
      </p:pic>
      <p:sp>
        <p:nvSpPr>
          <p:cNvPr id="218" name="Google Shape;218;p26"/>
          <p:cNvSpPr txBox="1">
            <a:spLocks noGrp="1"/>
          </p:cNvSpPr>
          <p:nvPr>
            <p:ph type="body" idx="1"/>
          </p:nvPr>
        </p:nvSpPr>
        <p:spPr>
          <a:xfrm>
            <a:off x="167995" y="836712"/>
            <a:ext cx="8782446"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dirty="0">
                <a:solidFill>
                  <a:srgbClr val="000066"/>
                </a:solidFill>
              </a:rPr>
              <a:t>Hardware de rede( nó central)</a:t>
            </a:r>
            <a:endParaRPr dirty="0"/>
          </a:p>
          <a:p>
            <a:pPr marL="0" lvl="0" indent="0" algn="l" rtl="0">
              <a:spcBef>
                <a:spcPts val="480"/>
              </a:spcBef>
              <a:spcAft>
                <a:spcPts val="0"/>
              </a:spcAft>
              <a:buSzPts val="2400"/>
              <a:buNone/>
            </a:pPr>
            <a:endParaRPr dirty="0">
              <a:solidFill>
                <a:srgbClr val="000066"/>
              </a:solidFill>
            </a:endParaRPr>
          </a:p>
          <a:p>
            <a:pPr marL="365760" lvl="0" indent="-365760" algn="l" rtl="0">
              <a:spcBef>
                <a:spcPts val="480"/>
              </a:spcBef>
              <a:spcAft>
                <a:spcPts val="0"/>
              </a:spcAft>
              <a:buSzPts val="2400"/>
              <a:buChar char="🙣"/>
            </a:pPr>
            <a:r>
              <a:rPr lang="pt-BR" dirty="0"/>
              <a:t>concentradores;</a:t>
            </a:r>
            <a:endParaRPr dirty="0"/>
          </a:p>
          <a:p>
            <a:pPr marL="365760" lvl="0" indent="-365760" algn="l" rtl="0">
              <a:spcBef>
                <a:spcPts val="480"/>
              </a:spcBef>
              <a:spcAft>
                <a:spcPts val="0"/>
              </a:spcAft>
              <a:buSzPts val="2400"/>
              <a:buChar char="🙣"/>
            </a:pPr>
            <a:r>
              <a:rPr lang="pt-BR" dirty="0"/>
              <a:t>repetidores;</a:t>
            </a:r>
            <a:endParaRPr dirty="0"/>
          </a:p>
          <a:p>
            <a:pPr marL="365760" lvl="0" indent="-365760" algn="l" rtl="0">
              <a:spcBef>
                <a:spcPts val="480"/>
              </a:spcBef>
              <a:spcAft>
                <a:spcPts val="0"/>
              </a:spcAft>
              <a:buSzPts val="2400"/>
              <a:buChar char="🙣"/>
            </a:pPr>
            <a:r>
              <a:rPr lang="pt-BR" dirty="0"/>
              <a:t>adaptadores de rede;</a:t>
            </a:r>
            <a:endParaRPr dirty="0"/>
          </a:p>
          <a:p>
            <a:pPr marL="365760" lvl="0" indent="-365760" algn="l" rtl="0">
              <a:spcBef>
                <a:spcPts val="480"/>
              </a:spcBef>
              <a:spcAft>
                <a:spcPts val="0"/>
              </a:spcAft>
              <a:buSzPts val="2400"/>
              <a:buChar char="🙣"/>
            </a:pPr>
            <a:r>
              <a:rPr lang="pt-BR" dirty="0"/>
              <a:t>Modem;</a:t>
            </a:r>
            <a:endParaRPr dirty="0"/>
          </a:p>
          <a:p>
            <a:pPr marL="365760" lvl="0" indent="-365760" algn="l" rtl="0">
              <a:spcBef>
                <a:spcPts val="480"/>
              </a:spcBef>
              <a:spcAft>
                <a:spcPts val="0"/>
              </a:spcAft>
              <a:buSzPts val="2400"/>
              <a:buChar char="🙣"/>
            </a:pPr>
            <a:r>
              <a:rPr lang="pt-BR" dirty="0"/>
              <a:t>Gateway;</a:t>
            </a:r>
            <a:endParaRPr dirty="0"/>
          </a:p>
          <a:p>
            <a:pPr marL="365760" lvl="0" indent="-365760" algn="l" rtl="0">
              <a:spcBef>
                <a:spcPts val="480"/>
              </a:spcBef>
              <a:spcAft>
                <a:spcPts val="0"/>
              </a:spcAft>
              <a:buSzPts val="2400"/>
              <a:buChar char="🙣"/>
            </a:pPr>
            <a:r>
              <a:rPr lang="pt-BR" dirty="0"/>
              <a:t>bridge;</a:t>
            </a:r>
            <a:endParaRPr dirty="0"/>
          </a:p>
          <a:p>
            <a:pPr marL="365760" lvl="0" indent="-365760" algn="l" rtl="0">
              <a:spcBef>
                <a:spcPts val="480"/>
              </a:spcBef>
              <a:spcAft>
                <a:spcPts val="0"/>
              </a:spcAft>
              <a:buSzPts val="2400"/>
              <a:buChar char="🙣"/>
            </a:pPr>
            <a:r>
              <a:rPr lang="pt-BR" dirty="0"/>
              <a:t>Firewall;</a:t>
            </a:r>
            <a:endParaRPr dirty="0"/>
          </a:p>
          <a:p>
            <a:pPr marL="365760" lvl="0" indent="-365760" algn="l" rtl="0">
              <a:spcBef>
                <a:spcPts val="480"/>
              </a:spcBef>
              <a:spcAft>
                <a:spcPts val="0"/>
              </a:spcAft>
              <a:buSzPts val="2400"/>
              <a:buChar char="🙣"/>
            </a:pPr>
            <a:r>
              <a:rPr lang="pt-BR" dirty="0"/>
              <a:t>pontos de acesso sem fio, e outros hardwares relacionados.</a:t>
            </a:r>
            <a:endParaRPr dirty="0"/>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7"/>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24" name="Google Shape;224;p27"/>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Componentes de uma rede básica</a:t>
            </a:r>
            <a:br>
              <a:rPr lang="pt-BR" sz="4000" b="1" dirty="0">
                <a:solidFill>
                  <a:srgbClr val="7030A0"/>
                </a:solidFill>
              </a:rPr>
            </a:br>
            <a:r>
              <a:rPr lang="pt-BR" sz="4000" b="1" dirty="0">
                <a:solidFill>
                  <a:srgbClr val="7030A0"/>
                </a:solidFill>
              </a:rPr>
              <a:t>  </a:t>
            </a:r>
            <a:endParaRPr dirty="0"/>
          </a:p>
        </p:txBody>
      </p:sp>
      <p:pic>
        <p:nvPicPr>
          <p:cNvPr id="225" name="Google Shape;225;p27"/>
          <p:cNvPicPr preferRelativeResize="0"/>
          <p:nvPr/>
        </p:nvPicPr>
        <p:blipFill rotWithShape="1">
          <a:blip r:embed="rId4">
            <a:alphaModFix/>
          </a:blip>
          <a:srcRect/>
          <a:stretch/>
        </p:blipFill>
        <p:spPr>
          <a:xfrm>
            <a:off x="323528" y="1196752"/>
            <a:ext cx="7776864" cy="481882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8"/>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31" name="Google Shape;231;p28"/>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Componentes de uma rede básica</a:t>
            </a:r>
            <a:br>
              <a:rPr lang="pt-BR" sz="4000" b="1" dirty="0">
                <a:solidFill>
                  <a:srgbClr val="7030A0"/>
                </a:solidFill>
              </a:rPr>
            </a:br>
            <a:r>
              <a:rPr lang="pt-BR" sz="4000" b="1" dirty="0">
                <a:solidFill>
                  <a:srgbClr val="7030A0"/>
                </a:solidFill>
              </a:rPr>
              <a:t>  </a:t>
            </a:r>
            <a:endParaRPr dirty="0"/>
          </a:p>
        </p:txBody>
      </p:sp>
      <p:pic>
        <p:nvPicPr>
          <p:cNvPr id="232" name="Google Shape;232;p28"/>
          <p:cNvPicPr preferRelativeResize="0"/>
          <p:nvPr/>
        </p:nvPicPr>
        <p:blipFill rotWithShape="1">
          <a:blip r:embed="rId4">
            <a:alphaModFix/>
          </a:blip>
          <a:srcRect/>
          <a:stretch/>
        </p:blipFill>
        <p:spPr>
          <a:xfrm>
            <a:off x="395536" y="1196752"/>
            <a:ext cx="7416824" cy="4876846"/>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38" name="Google Shape;238;p29"/>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Componentes de uma rede básica</a:t>
            </a:r>
            <a:br>
              <a:rPr lang="pt-BR" sz="4000" b="1" dirty="0">
                <a:solidFill>
                  <a:srgbClr val="7030A0"/>
                </a:solidFill>
              </a:rPr>
            </a:br>
            <a:r>
              <a:rPr lang="pt-BR" sz="4000" b="1" dirty="0">
                <a:solidFill>
                  <a:srgbClr val="7030A0"/>
                </a:solidFill>
              </a:rPr>
              <a:t>  </a:t>
            </a:r>
            <a:endParaRPr dirty="0"/>
          </a:p>
        </p:txBody>
      </p:sp>
      <p:pic>
        <p:nvPicPr>
          <p:cNvPr id="239" name="Google Shape;239;p29"/>
          <p:cNvPicPr preferRelativeResize="0"/>
          <p:nvPr/>
        </p:nvPicPr>
        <p:blipFill rotWithShape="1">
          <a:blip r:embed="rId4">
            <a:alphaModFix/>
          </a:blip>
          <a:srcRect/>
          <a:stretch/>
        </p:blipFill>
        <p:spPr>
          <a:xfrm>
            <a:off x="539552" y="1694776"/>
            <a:ext cx="7815990" cy="332801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0"/>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45" name="Google Shape;245;p30"/>
          <p:cNvSpPr txBox="1">
            <a:spLocks noGrp="1"/>
          </p:cNvSpPr>
          <p:nvPr>
            <p:ph type="title"/>
          </p:nvPr>
        </p:nvSpPr>
        <p:spPr>
          <a:xfrm>
            <a:off x="-394245" y="109223"/>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Componentes de uma rede básica</a:t>
            </a:r>
            <a:br>
              <a:rPr lang="pt-BR" sz="4000" b="1" dirty="0">
                <a:solidFill>
                  <a:srgbClr val="7030A0"/>
                </a:solidFill>
              </a:rPr>
            </a:br>
            <a:r>
              <a:rPr lang="pt-BR" sz="4000" b="1" dirty="0">
                <a:solidFill>
                  <a:srgbClr val="7030A0"/>
                </a:solidFill>
              </a:rPr>
              <a:t>  </a:t>
            </a:r>
            <a:endParaRPr dirty="0"/>
          </a:p>
        </p:txBody>
      </p:sp>
      <p:pic>
        <p:nvPicPr>
          <p:cNvPr id="246" name="Google Shape;246;p30"/>
          <p:cNvPicPr preferRelativeResize="0"/>
          <p:nvPr/>
        </p:nvPicPr>
        <p:blipFill rotWithShape="1">
          <a:blip r:embed="rId4">
            <a:alphaModFix/>
          </a:blip>
          <a:srcRect/>
          <a:stretch/>
        </p:blipFill>
        <p:spPr>
          <a:xfrm>
            <a:off x="683568" y="980728"/>
            <a:ext cx="6336704" cy="5719080"/>
          </a:xfrm>
          <a:prstGeom prst="rect">
            <a:avLst/>
          </a:prstGeom>
          <a:noFill/>
          <a:ln>
            <a:noFill/>
          </a:ln>
        </p:spPr>
      </p:pic>
      <p:sp>
        <p:nvSpPr>
          <p:cNvPr id="2" name="Retângulo 1"/>
          <p:cNvSpPr/>
          <p:nvPr/>
        </p:nvSpPr>
        <p:spPr>
          <a:xfrm>
            <a:off x="7103399" y="1604650"/>
            <a:ext cx="1779344"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Para que server?</a:t>
            </a:r>
          </a:p>
          <a:p>
            <a:pPr algn="ctr"/>
            <a:endParaRPr lang="pt-B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1"/>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52" name="Google Shape;252;p31"/>
          <p:cNvSpPr txBox="1">
            <a:spLocks noGrp="1"/>
          </p:cNvSpPr>
          <p:nvPr>
            <p:ph type="body" idx="1"/>
          </p:nvPr>
        </p:nvSpPr>
        <p:spPr>
          <a:xfrm>
            <a:off x="0" y="1340768"/>
            <a:ext cx="9249990" cy="432048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dirty="0">
                <a:solidFill>
                  <a:srgbClr val="000066"/>
                </a:solidFill>
              </a:rPr>
              <a:t>Adaptador de rede</a:t>
            </a:r>
            <a:endParaRPr dirty="0"/>
          </a:p>
          <a:p>
            <a:pPr marL="0" lvl="0" indent="0" algn="l" rtl="0">
              <a:spcBef>
                <a:spcPts val="480"/>
              </a:spcBef>
              <a:spcAft>
                <a:spcPts val="0"/>
              </a:spcAft>
              <a:buSzPts val="2400"/>
              <a:buNone/>
            </a:pPr>
            <a:endParaRPr dirty="0">
              <a:solidFill>
                <a:schemeClr val="dk1"/>
              </a:solidFill>
            </a:endParaRPr>
          </a:p>
          <a:p>
            <a:pPr marL="0" lvl="0" indent="0" algn="just" rtl="0">
              <a:spcBef>
                <a:spcPts val="480"/>
              </a:spcBef>
              <a:spcAft>
                <a:spcPts val="0"/>
              </a:spcAft>
              <a:buSzPts val="2400"/>
              <a:buNone/>
            </a:pPr>
            <a:r>
              <a:rPr lang="pt-BR" dirty="0"/>
              <a:t>Em computação, </a:t>
            </a:r>
            <a:r>
              <a:rPr lang="pt-BR" b="1" dirty="0">
                <a:solidFill>
                  <a:srgbClr val="00B0F0"/>
                </a:solidFill>
              </a:rPr>
              <a:t>adaptador</a:t>
            </a:r>
            <a:r>
              <a:rPr lang="pt-BR" dirty="0">
                <a:solidFill>
                  <a:srgbClr val="00B0F0"/>
                </a:solidFill>
              </a:rPr>
              <a:t> é um dispositivo de hardware ou componente de software, que converte dados transmitidos de uma forma de apresentação para outra. </a:t>
            </a:r>
            <a:endParaRPr dirty="0">
              <a:solidFill>
                <a:srgbClr val="00B0F0"/>
              </a:solidFill>
            </a:endParaRPr>
          </a:p>
          <a:p>
            <a:pPr marL="0" lvl="0" indent="0" algn="just" rtl="0">
              <a:spcBef>
                <a:spcPts val="480"/>
              </a:spcBef>
              <a:spcAft>
                <a:spcPts val="0"/>
              </a:spcAft>
              <a:buSzPts val="2400"/>
              <a:buNone/>
            </a:pPr>
            <a:r>
              <a:rPr lang="pt-BR" dirty="0"/>
              <a:t>A apresentação de dados pode ser, por exemplo, uma mensagem enviada entre objetos em uma aplicação, ou um pacote enviado através de uma </a:t>
            </a:r>
            <a:r>
              <a:rPr lang="pt-BR" b="1" dirty="0"/>
              <a:t>rede</a:t>
            </a:r>
            <a:r>
              <a:rPr lang="pt-BR" dirty="0"/>
              <a:t>.</a:t>
            </a:r>
            <a:endParaRPr dirty="0"/>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p:txBody>
      </p:sp>
      <p:sp>
        <p:nvSpPr>
          <p:cNvPr id="253" name="Google Shape;253;p31"/>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Componentes de uma rede básica</a:t>
            </a:r>
            <a:br>
              <a:rPr lang="pt-BR" sz="4000" b="1" dirty="0">
                <a:solidFill>
                  <a:srgbClr val="7030A0"/>
                </a:solidFill>
              </a:rPr>
            </a:br>
            <a:r>
              <a:rPr lang="pt-BR" sz="4000" b="1" dirty="0">
                <a:solidFill>
                  <a:srgbClr val="7030A0"/>
                </a:solidFill>
              </a:rPr>
              <a:t>  </a:t>
            </a:r>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2"/>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59" name="Google Shape;259;p32"/>
          <p:cNvSpPr txBox="1">
            <a:spLocks noGrp="1"/>
          </p:cNvSpPr>
          <p:nvPr>
            <p:ph type="body" idx="1"/>
          </p:nvPr>
        </p:nvSpPr>
        <p:spPr>
          <a:xfrm>
            <a:off x="0" y="2348880"/>
            <a:ext cx="9249990" cy="331236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b="1" dirty="0">
                <a:solidFill>
                  <a:srgbClr val="00B0F0"/>
                </a:solidFill>
              </a:rPr>
              <a:t>Protocolos</a:t>
            </a:r>
            <a:r>
              <a:rPr lang="pt-BR" dirty="0">
                <a:solidFill>
                  <a:srgbClr val="00B0F0"/>
                </a:solidFill>
              </a:rPr>
              <a:t>: são conjuntos de regras em uma rede de computadores que permitem a comunicação entre os computadores e dispositivos de rede. </a:t>
            </a:r>
            <a:endParaRPr dirty="0">
              <a:solidFill>
                <a:srgbClr val="00B0F0"/>
              </a:solidFill>
            </a:endParaRPr>
          </a:p>
          <a:p>
            <a:pPr marL="0" lvl="0" indent="0" algn="l" rtl="0">
              <a:spcBef>
                <a:spcPts val="480"/>
              </a:spcBef>
              <a:spcAft>
                <a:spcPts val="0"/>
              </a:spcAft>
              <a:buSzPts val="2400"/>
              <a:buNone/>
            </a:pPr>
            <a:endParaRPr dirty="0">
              <a:solidFill>
                <a:schemeClr val="dk1"/>
              </a:solidFill>
            </a:endParaRPr>
          </a:p>
        </p:txBody>
      </p:sp>
      <p:sp>
        <p:nvSpPr>
          <p:cNvPr id="260" name="Google Shape;260;p32"/>
          <p:cNvSpPr txBox="1">
            <a:spLocks noGrp="1"/>
          </p:cNvSpPr>
          <p:nvPr>
            <p:ph type="title"/>
          </p:nvPr>
        </p:nvSpPr>
        <p:spPr>
          <a:xfrm>
            <a:off x="-478207" y="446275"/>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Protocolo</a:t>
            </a:r>
            <a:br>
              <a:rPr lang="pt-BR" sz="4000" b="1" dirty="0">
                <a:solidFill>
                  <a:srgbClr val="7030A0"/>
                </a:solidFill>
              </a:rPr>
            </a:br>
            <a:r>
              <a:rPr lang="pt-BR" sz="4000" b="1" dirty="0">
                <a:solidFill>
                  <a:srgbClr val="7030A0"/>
                </a:solidFill>
              </a:rPr>
              <a:t>  </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5"/>
          <p:cNvPicPr preferRelativeResize="0"/>
          <p:nvPr/>
        </p:nvPicPr>
        <p:blipFill rotWithShape="1">
          <a:blip r:embed="rId3">
            <a:alphaModFix/>
          </a:blip>
          <a:srcRect/>
          <a:stretch/>
        </p:blipFill>
        <p:spPr>
          <a:xfrm>
            <a:off x="-793" y="-12142"/>
            <a:ext cx="9144793" cy="6858594"/>
          </a:xfrm>
          <a:prstGeom prst="rect">
            <a:avLst/>
          </a:prstGeom>
          <a:noFill/>
          <a:ln>
            <a:noFill/>
          </a:ln>
        </p:spPr>
      </p:pic>
      <p:sp>
        <p:nvSpPr>
          <p:cNvPr id="138" name="Google Shape;138;p15"/>
          <p:cNvSpPr txBox="1">
            <a:spLocks noGrp="1"/>
          </p:cNvSpPr>
          <p:nvPr>
            <p:ph type="body" idx="1"/>
          </p:nvPr>
        </p:nvSpPr>
        <p:spPr>
          <a:xfrm>
            <a:off x="1" y="2348879"/>
            <a:ext cx="9015894" cy="3777283"/>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002060"/>
              </a:buClr>
              <a:buSzPts val="2400"/>
              <a:buNone/>
            </a:pPr>
            <a:r>
              <a:rPr lang="pt-BR">
                <a:latin typeface="Times New Roman"/>
                <a:ea typeface="Times New Roman"/>
                <a:cs typeface="Times New Roman"/>
                <a:sym typeface="Times New Roman"/>
              </a:rPr>
              <a:t>Compreender como funciona a comunicação de dados. Entender a história, o conceito, a classificação e a topologia das redes de computadores. Diferenciar os diversos meios de transmissão de dados.</a:t>
            </a:r>
            <a:endParaRPr>
              <a:latin typeface="Times New Roman"/>
              <a:ea typeface="Times New Roman"/>
              <a:cs typeface="Times New Roman"/>
              <a:sym typeface="Times New Roman"/>
            </a:endParaRPr>
          </a:p>
        </p:txBody>
      </p:sp>
      <p:sp>
        <p:nvSpPr>
          <p:cNvPr id="139" name="Google Shape;139;p15"/>
          <p:cNvSpPr txBox="1">
            <a:spLocks noGrp="1"/>
          </p:cNvSpPr>
          <p:nvPr>
            <p:ph type="title"/>
          </p:nvPr>
        </p:nvSpPr>
        <p:spPr>
          <a:xfrm>
            <a:off x="1388133" y="633304"/>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Verdana"/>
              <a:buNone/>
            </a:pPr>
            <a:r>
              <a:rPr lang="pt-BR" sz="4000" b="1">
                <a:solidFill>
                  <a:srgbClr val="000066"/>
                </a:solidFill>
                <a:latin typeface="Verdana"/>
                <a:ea typeface="Verdana"/>
                <a:cs typeface="Verdana"/>
                <a:sym typeface="Verdana"/>
              </a:rPr>
              <a:t>Objetivo da Disciplina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3"/>
          <p:cNvPicPr preferRelativeResize="0"/>
          <p:nvPr/>
        </p:nvPicPr>
        <p:blipFill rotWithShape="1">
          <a:blip r:embed="rId3">
            <a:alphaModFix/>
          </a:blip>
          <a:srcRect/>
          <a:stretch/>
        </p:blipFill>
        <p:spPr>
          <a:xfrm>
            <a:off x="107504" y="-20637"/>
            <a:ext cx="9144793" cy="6858594"/>
          </a:xfrm>
          <a:prstGeom prst="rect">
            <a:avLst/>
          </a:prstGeom>
          <a:noFill/>
          <a:ln>
            <a:noFill/>
          </a:ln>
        </p:spPr>
      </p:pic>
      <p:sp>
        <p:nvSpPr>
          <p:cNvPr id="266" name="Google Shape;266;p33"/>
          <p:cNvSpPr txBox="1">
            <a:spLocks noGrp="1"/>
          </p:cNvSpPr>
          <p:nvPr>
            <p:ph type="body" idx="1"/>
          </p:nvPr>
        </p:nvSpPr>
        <p:spPr>
          <a:xfrm>
            <a:off x="467544" y="1268760"/>
            <a:ext cx="8782446"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dirty="0">
                <a:solidFill>
                  <a:srgbClr val="00B0F0"/>
                </a:solidFill>
              </a:rPr>
              <a:t>Protocolos de comunicação </a:t>
            </a:r>
            <a:endParaRPr dirty="0">
              <a:solidFill>
                <a:srgbClr val="00B0F0"/>
              </a:solidFill>
            </a:endParaRPr>
          </a:p>
          <a:p>
            <a:pPr marL="365760" lvl="0" indent="-365760" algn="l" rtl="0">
              <a:spcBef>
                <a:spcPts val="480"/>
              </a:spcBef>
              <a:spcAft>
                <a:spcPts val="0"/>
              </a:spcAft>
              <a:buSzPts val="2400"/>
              <a:buChar char="🙣"/>
            </a:pPr>
            <a:r>
              <a:rPr lang="pt-BR" dirty="0">
                <a:solidFill>
                  <a:schemeClr val="dk1"/>
                </a:solidFill>
              </a:rPr>
              <a:t>Tipos de protocolos</a:t>
            </a:r>
            <a:endParaRPr dirty="0"/>
          </a:p>
          <a:p>
            <a:pPr marL="365760" lvl="0" indent="-365760" algn="l" rtl="0">
              <a:spcBef>
                <a:spcPts val="480"/>
              </a:spcBef>
              <a:spcAft>
                <a:spcPts val="0"/>
              </a:spcAft>
              <a:buSzPts val="2400"/>
              <a:buChar char="🙣"/>
            </a:pPr>
            <a:r>
              <a:rPr lang="pt-BR" dirty="0">
                <a:solidFill>
                  <a:srgbClr val="00B0F0"/>
                </a:solidFill>
              </a:rPr>
              <a:t>HTTP – </a:t>
            </a:r>
            <a:r>
              <a:rPr lang="pt-BR" i="1" dirty="0" err="1">
                <a:solidFill>
                  <a:srgbClr val="00B0F0"/>
                </a:solidFill>
              </a:rPr>
              <a:t>HyperText</a:t>
            </a:r>
            <a:r>
              <a:rPr lang="pt-BR" i="1" dirty="0">
                <a:solidFill>
                  <a:srgbClr val="00B0F0"/>
                </a:solidFill>
              </a:rPr>
              <a:t> </a:t>
            </a:r>
            <a:r>
              <a:rPr lang="pt-BR" i="1" dirty="0" err="1">
                <a:solidFill>
                  <a:srgbClr val="00B0F0"/>
                </a:solidFill>
              </a:rPr>
              <a:t>Transfer</a:t>
            </a:r>
            <a:r>
              <a:rPr lang="pt-BR" i="1" dirty="0">
                <a:solidFill>
                  <a:srgbClr val="00B0F0"/>
                </a:solidFill>
              </a:rPr>
              <a:t> </a:t>
            </a:r>
            <a:r>
              <a:rPr lang="pt-BR" i="1" dirty="0" err="1">
                <a:solidFill>
                  <a:srgbClr val="00B0F0"/>
                </a:solidFill>
              </a:rPr>
              <a:t>Protocol</a:t>
            </a:r>
            <a:r>
              <a:rPr lang="pt-BR" i="1" dirty="0">
                <a:solidFill>
                  <a:srgbClr val="00B0F0"/>
                </a:solidFill>
              </a:rPr>
              <a:t> </a:t>
            </a:r>
            <a:r>
              <a:rPr lang="pt-BR" dirty="0">
                <a:solidFill>
                  <a:srgbClr val="00B0F0"/>
                </a:solidFill>
              </a:rPr>
              <a:t>– é usado principalmente para acessar dados na </a:t>
            </a:r>
            <a:r>
              <a:rPr lang="pt-BR" i="1" dirty="0">
                <a:solidFill>
                  <a:srgbClr val="00B0F0"/>
                </a:solidFill>
              </a:rPr>
              <a:t>World </a:t>
            </a:r>
            <a:r>
              <a:rPr lang="pt-BR" i="1" dirty="0" err="1">
                <a:solidFill>
                  <a:srgbClr val="00B0F0"/>
                </a:solidFill>
              </a:rPr>
              <a:t>Wide</a:t>
            </a:r>
            <a:r>
              <a:rPr lang="pt-BR" i="1" dirty="0">
                <a:solidFill>
                  <a:srgbClr val="00B0F0"/>
                </a:solidFill>
              </a:rPr>
              <a:t> Web</a:t>
            </a:r>
            <a:r>
              <a:rPr lang="pt-BR" dirty="0">
                <a:solidFill>
                  <a:srgbClr val="00B0F0"/>
                </a:solidFill>
              </a:rPr>
              <a:t>. Esse protocolo permite a transferência de dados na forma de textos simples, hipertextos, áudios, vídeos entre muitas outras </a:t>
            </a:r>
            <a:r>
              <a:rPr lang="pt-BR" dirty="0"/>
              <a:t>(FOROUZAN, 2006);</a:t>
            </a:r>
            <a:endParaRPr dirty="0"/>
          </a:p>
          <a:p>
            <a:pPr marL="365760" lvl="0" indent="-365760" algn="l" rtl="0">
              <a:spcBef>
                <a:spcPts val="480"/>
              </a:spcBef>
              <a:spcAft>
                <a:spcPts val="0"/>
              </a:spcAft>
              <a:buSzPts val="2400"/>
              <a:buChar char="🙣"/>
            </a:pPr>
            <a:r>
              <a:rPr lang="pt-BR" b="1" dirty="0"/>
              <a:t>b) </a:t>
            </a:r>
            <a:r>
              <a:rPr lang="pt-BR" dirty="0">
                <a:solidFill>
                  <a:srgbClr val="00B0F0"/>
                </a:solidFill>
              </a:rPr>
              <a:t>SMTP – </a:t>
            </a:r>
            <a:r>
              <a:rPr lang="pt-BR" i="1" dirty="0" err="1">
                <a:solidFill>
                  <a:srgbClr val="00B0F0"/>
                </a:solidFill>
              </a:rPr>
              <a:t>Simple</a:t>
            </a:r>
            <a:r>
              <a:rPr lang="pt-BR" i="1" dirty="0">
                <a:solidFill>
                  <a:srgbClr val="00B0F0"/>
                </a:solidFill>
              </a:rPr>
              <a:t> Mail </a:t>
            </a:r>
            <a:r>
              <a:rPr lang="pt-BR" i="1" dirty="0" err="1">
                <a:solidFill>
                  <a:srgbClr val="00B0F0"/>
                </a:solidFill>
              </a:rPr>
              <a:t>Transfer</a:t>
            </a:r>
            <a:r>
              <a:rPr lang="pt-BR" i="1" dirty="0">
                <a:solidFill>
                  <a:srgbClr val="00B0F0"/>
                </a:solidFill>
              </a:rPr>
              <a:t> </a:t>
            </a:r>
            <a:r>
              <a:rPr lang="pt-BR" i="1" dirty="0" err="1">
                <a:solidFill>
                  <a:srgbClr val="00B0F0"/>
                </a:solidFill>
              </a:rPr>
              <a:t>Protocol</a:t>
            </a:r>
            <a:r>
              <a:rPr lang="pt-BR" i="1" dirty="0">
                <a:solidFill>
                  <a:srgbClr val="00B0F0"/>
                </a:solidFill>
              </a:rPr>
              <a:t> </a:t>
            </a:r>
            <a:r>
              <a:rPr lang="pt-BR" dirty="0">
                <a:solidFill>
                  <a:srgbClr val="00B0F0"/>
                </a:solidFill>
              </a:rPr>
              <a:t>– esse protocolo é o mecanismo padrão de correio eletrônico da internet </a:t>
            </a:r>
            <a:r>
              <a:rPr lang="pt-BR" dirty="0"/>
              <a:t>(FOROUZAN, 2006);</a:t>
            </a:r>
            <a:endParaRPr dirty="0"/>
          </a:p>
          <a:p>
            <a:pPr marL="0" lvl="0" indent="0" algn="l" rtl="0">
              <a:spcBef>
                <a:spcPts val="480"/>
              </a:spcBef>
              <a:spcAft>
                <a:spcPts val="0"/>
              </a:spcAft>
              <a:buSzPts val="2400"/>
              <a:buNone/>
            </a:pPr>
            <a:endParaRPr dirty="0">
              <a:solidFill>
                <a:schemeClr val="dk1"/>
              </a:solidFill>
            </a:endParaRPr>
          </a:p>
          <a:p>
            <a:pPr marL="365760" lvl="0" indent="-213359" algn="l" rtl="0">
              <a:spcBef>
                <a:spcPts val="480"/>
              </a:spcBef>
              <a:spcAft>
                <a:spcPts val="0"/>
              </a:spcAft>
              <a:buSzPts val="2400"/>
              <a:buFont typeface="Arial"/>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p:txBody>
      </p:sp>
      <p:sp>
        <p:nvSpPr>
          <p:cNvPr id="267" name="Google Shape;267;p33"/>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Componentes de uma rede básica</a:t>
            </a:r>
            <a:br>
              <a:rPr lang="pt-BR" sz="4000" b="1" dirty="0">
                <a:solidFill>
                  <a:srgbClr val="7030A0"/>
                </a:solidFill>
              </a:rPr>
            </a:br>
            <a:r>
              <a:rPr lang="pt-BR" sz="4000" b="1" dirty="0">
                <a:solidFill>
                  <a:srgbClr val="7030A0"/>
                </a:solidFill>
              </a:rPr>
              <a:t>  </a:t>
            </a: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a:stretch/>
        </p:blipFill>
        <p:spPr>
          <a:xfrm>
            <a:off x="-793" y="-10971"/>
            <a:ext cx="9144793" cy="6858594"/>
          </a:xfrm>
          <a:prstGeom prst="rect">
            <a:avLst/>
          </a:prstGeom>
          <a:noFill/>
          <a:ln>
            <a:noFill/>
          </a:ln>
        </p:spPr>
      </p:pic>
      <p:sp>
        <p:nvSpPr>
          <p:cNvPr id="273" name="Google Shape;273;p34"/>
          <p:cNvSpPr txBox="1">
            <a:spLocks noGrp="1"/>
          </p:cNvSpPr>
          <p:nvPr>
            <p:ph type="body" idx="1"/>
          </p:nvPr>
        </p:nvSpPr>
        <p:spPr>
          <a:xfrm>
            <a:off x="22272" y="1556792"/>
            <a:ext cx="9144000"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dirty="0">
                <a:solidFill>
                  <a:srgbClr val="000066"/>
                </a:solidFill>
              </a:rPr>
              <a:t>FTP – </a:t>
            </a:r>
            <a:r>
              <a:rPr lang="pt-BR" i="1" dirty="0">
                <a:solidFill>
                  <a:srgbClr val="000066"/>
                </a:solidFill>
              </a:rPr>
              <a:t>File </a:t>
            </a:r>
            <a:r>
              <a:rPr lang="pt-BR" i="1" dirty="0" err="1">
                <a:solidFill>
                  <a:srgbClr val="000066"/>
                </a:solidFill>
              </a:rPr>
              <a:t>Transfer</a:t>
            </a:r>
            <a:r>
              <a:rPr lang="pt-BR" i="1" dirty="0">
                <a:solidFill>
                  <a:srgbClr val="000066"/>
                </a:solidFill>
              </a:rPr>
              <a:t> </a:t>
            </a:r>
            <a:r>
              <a:rPr lang="pt-BR" i="1" dirty="0" err="1">
                <a:solidFill>
                  <a:srgbClr val="000066"/>
                </a:solidFill>
              </a:rPr>
              <a:t>Protocol</a:t>
            </a:r>
            <a:r>
              <a:rPr lang="pt-BR" i="1" dirty="0">
                <a:solidFill>
                  <a:srgbClr val="000066"/>
                </a:solidFill>
              </a:rPr>
              <a:t> </a:t>
            </a:r>
            <a:r>
              <a:rPr lang="pt-BR" dirty="0"/>
              <a:t>– o protocolo de </a:t>
            </a:r>
            <a:r>
              <a:rPr lang="pt-BR" dirty="0">
                <a:solidFill>
                  <a:srgbClr val="00B0F0"/>
                </a:solidFill>
              </a:rPr>
              <a:t>transferência de arquivos</a:t>
            </a:r>
            <a:r>
              <a:rPr lang="pt-BR" dirty="0"/>
              <a:t> FTP é o mecanismo padrão oferecido pela internet para copiar um arquivo de um host para outro;</a:t>
            </a: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r>
              <a:rPr lang="pt-BR" dirty="0">
                <a:solidFill>
                  <a:srgbClr val="000066"/>
                </a:solidFill>
              </a:rPr>
              <a:t>SNMP – </a:t>
            </a:r>
            <a:r>
              <a:rPr lang="pt-BR" i="1" dirty="0" err="1">
                <a:solidFill>
                  <a:srgbClr val="000066"/>
                </a:solidFill>
              </a:rPr>
              <a:t>Simple</a:t>
            </a:r>
            <a:r>
              <a:rPr lang="pt-BR" i="1" dirty="0">
                <a:solidFill>
                  <a:srgbClr val="000066"/>
                </a:solidFill>
              </a:rPr>
              <a:t> </a:t>
            </a:r>
            <a:r>
              <a:rPr lang="pt-BR" i="1" dirty="0" err="1">
                <a:solidFill>
                  <a:srgbClr val="000066"/>
                </a:solidFill>
              </a:rPr>
              <a:t>NetWork</a:t>
            </a:r>
            <a:r>
              <a:rPr lang="pt-BR" i="1" dirty="0">
                <a:solidFill>
                  <a:srgbClr val="000066"/>
                </a:solidFill>
              </a:rPr>
              <a:t> Management </a:t>
            </a:r>
            <a:r>
              <a:rPr lang="pt-BR" i="1" dirty="0" err="1">
                <a:solidFill>
                  <a:srgbClr val="000066"/>
                </a:solidFill>
              </a:rPr>
              <a:t>Protocol</a:t>
            </a:r>
            <a:r>
              <a:rPr lang="pt-BR" i="1" dirty="0">
                <a:solidFill>
                  <a:srgbClr val="000066"/>
                </a:solidFill>
              </a:rPr>
              <a:t> </a:t>
            </a:r>
            <a:r>
              <a:rPr lang="pt-BR" dirty="0"/>
              <a:t>– </a:t>
            </a:r>
            <a:r>
              <a:rPr lang="pt-BR" dirty="0">
                <a:solidFill>
                  <a:srgbClr val="00B0F0"/>
                </a:solidFill>
              </a:rPr>
              <a:t>é um protocolo de gerência da internet </a:t>
            </a:r>
            <a:r>
              <a:rPr lang="pt-BR" dirty="0"/>
              <a:t>(DANTAS,2002)</a:t>
            </a:r>
            <a:endParaRPr dirty="0">
              <a:solidFill>
                <a:schemeClr val="dk1"/>
              </a:solidFill>
            </a:endParaRPr>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r>
              <a:rPr lang="pt-BR" dirty="0">
                <a:solidFill>
                  <a:srgbClr val="000066"/>
                </a:solidFill>
              </a:rPr>
              <a:t>DNS – </a:t>
            </a:r>
            <a:r>
              <a:rPr lang="pt-BR" i="1" dirty="0">
                <a:solidFill>
                  <a:srgbClr val="000066"/>
                </a:solidFill>
              </a:rPr>
              <a:t>Domain </a:t>
            </a:r>
            <a:r>
              <a:rPr lang="pt-BR" i="1" dirty="0" err="1">
                <a:solidFill>
                  <a:srgbClr val="000066"/>
                </a:solidFill>
              </a:rPr>
              <a:t>Name</a:t>
            </a:r>
            <a:r>
              <a:rPr lang="pt-BR" i="1" dirty="0">
                <a:solidFill>
                  <a:srgbClr val="000066"/>
                </a:solidFill>
              </a:rPr>
              <a:t> Serve</a:t>
            </a:r>
            <a:r>
              <a:rPr lang="pt-BR" dirty="0">
                <a:solidFill>
                  <a:srgbClr val="000066"/>
                </a:solidFill>
              </a:rPr>
              <a:t>r </a:t>
            </a:r>
            <a:r>
              <a:rPr lang="pt-BR" dirty="0"/>
              <a:t>– esse </a:t>
            </a:r>
            <a:r>
              <a:rPr lang="pt-BR" dirty="0">
                <a:solidFill>
                  <a:srgbClr val="00B0F0"/>
                </a:solidFill>
              </a:rPr>
              <a:t>protocolo de aplicação tem por função identificar endereços </a:t>
            </a:r>
            <a:r>
              <a:rPr lang="pt-BR" dirty="0" err="1">
                <a:solidFill>
                  <a:srgbClr val="00B0F0"/>
                </a:solidFill>
              </a:rPr>
              <a:t>IPs</a:t>
            </a:r>
            <a:r>
              <a:rPr lang="pt-BR" dirty="0">
                <a:solidFill>
                  <a:srgbClr val="00B0F0"/>
                </a:solidFill>
              </a:rPr>
              <a:t> </a:t>
            </a:r>
            <a:r>
              <a:rPr lang="pt-BR" dirty="0"/>
              <a:t>e manter uma tabela com os endereços dos caminhos de algumas redes na internet.</a:t>
            </a:r>
            <a:endParaRPr dirty="0"/>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p:txBody>
      </p:sp>
      <p:sp>
        <p:nvSpPr>
          <p:cNvPr id="274" name="Google Shape;274;p34"/>
          <p:cNvSpPr txBox="1">
            <a:spLocks noGrp="1"/>
          </p:cNvSpPr>
          <p:nvPr>
            <p:ph type="title"/>
          </p:nvPr>
        </p:nvSpPr>
        <p:spPr>
          <a:xfrm>
            <a:off x="-756592" y="332656"/>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a:solidFill>
                  <a:srgbClr val="000066"/>
                </a:solidFill>
              </a:rPr>
              <a:t>Protocolos de comunicação</a:t>
            </a:r>
            <a:br>
              <a:rPr lang="pt-BR" sz="4000" b="1">
                <a:solidFill>
                  <a:srgbClr val="000066"/>
                </a:solidFill>
              </a:rPr>
            </a:br>
            <a:r>
              <a:rPr lang="pt-BR" sz="4000" b="1">
                <a:solidFill>
                  <a:srgbClr val="7030A0"/>
                </a:solidFill>
              </a:rPr>
              <a:t>  </a:t>
            </a:r>
            <a:endParaRPr/>
          </a:p>
        </p:txBody>
      </p:sp>
      <p:sp>
        <p:nvSpPr>
          <p:cNvPr id="2" name="Retângulo 1"/>
          <p:cNvSpPr/>
          <p:nvPr/>
        </p:nvSpPr>
        <p:spPr>
          <a:xfrm>
            <a:off x="475011" y="487524"/>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IMPORTANTE</a:t>
            </a:r>
          </a:p>
          <a:p>
            <a:pPr algn="ctr"/>
            <a:endParaRPr lang="pt-BR"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a:stretch/>
        </p:blipFill>
        <p:spPr>
          <a:xfrm>
            <a:off x="-21853" y="-594"/>
            <a:ext cx="9165853" cy="6858594"/>
          </a:xfrm>
          <a:prstGeom prst="rect">
            <a:avLst/>
          </a:prstGeom>
          <a:noFill/>
          <a:ln>
            <a:noFill/>
          </a:ln>
        </p:spPr>
      </p:pic>
      <p:sp>
        <p:nvSpPr>
          <p:cNvPr id="280" name="Google Shape;280;p35"/>
          <p:cNvSpPr txBox="1">
            <a:spLocks noGrp="1"/>
          </p:cNvSpPr>
          <p:nvPr>
            <p:ph type="body" idx="1"/>
          </p:nvPr>
        </p:nvSpPr>
        <p:spPr>
          <a:xfrm>
            <a:off x="107504" y="1556792"/>
            <a:ext cx="9142486" cy="4464496"/>
          </a:xfrm>
          <a:prstGeom prst="rect">
            <a:avLst/>
          </a:prstGeom>
          <a:noFill/>
          <a:ln>
            <a:noFill/>
          </a:ln>
        </p:spPr>
        <p:txBody>
          <a:bodyPr spcFirstLastPara="1" wrap="square" lIns="91425" tIns="45700" rIns="91425" bIns="45700" anchor="t" anchorCtr="0">
            <a:noAutofit/>
          </a:bodyPr>
          <a:lstStyle/>
          <a:p>
            <a:pPr marL="365760" lvl="0" indent="-365760" algn="l" rtl="0">
              <a:spcBef>
                <a:spcPts val="0"/>
              </a:spcBef>
              <a:spcAft>
                <a:spcPts val="0"/>
              </a:spcAft>
              <a:buSzPts val="2400"/>
              <a:buChar char="🙣"/>
            </a:pPr>
            <a:r>
              <a:rPr lang="pt-BR" dirty="0">
                <a:solidFill>
                  <a:srgbClr val="000066"/>
                </a:solidFill>
              </a:rPr>
              <a:t>TCP – </a:t>
            </a:r>
            <a:r>
              <a:rPr lang="pt-BR" i="1" dirty="0" err="1">
                <a:solidFill>
                  <a:srgbClr val="000066"/>
                </a:solidFill>
              </a:rPr>
              <a:t>Transmission</a:t>
            </a:r>
            <a:r>
              <a:rPr lang="pt-BR" i="1" dirty="0">
                <a:solidFill>
                  <a:srgbClr val="000066"/>
                </a:solidFill>
              </a:rPr>
              <a:t> </a:t>
            </a:r>
            <a:r>
              <a:rPr lang="pt-BR" i="1" dirty="0" err="1">
                <a:solidFill>
                  <a:srgbClr val="000066"/>
                </a:solidFill>
              </a:rPr>
              <a:t>Control</a:t>
            </a:r>
            <a:r>
              <a:rPr lang="pt-BR" i="1" dirty="0">
                <a:solidFill>
                  <a:srgbClr val="000066"/>
                </a:solidFill>
              </a:rPr>
              <a:t> </a:t>
            </a:r>
            <a:r>
              <a:rPr lang="pt-BR" i="1" dirty="0" err="1">
                <a:solidFill>
                  <a:srgbClr val="000066"/>
                </a:solidFill>
              </a:rPr>
              <a:t>Protocol</a:t>
            </a:r>
            <a:r>
              <a:rPr lang="pt-BR" i="1" dirty="0">
                <a:solidFill>
                  <a:srgbClr val="000066"/>
                </a:solidFill>
              </a:rPr>
              <a:t> </a:t>
            </a:r>
            <a:r>
              <a:rPr lang="pt-BR" dirty="0"/>
              <a:t>– a característica desse protocolo é oferecer um </a:t>
            </a:r>
            <a:r>
              <a:rPr lang="pt-BR" dirty="0">
                <a:solidFill>
                  <a:srgbClr val="00B0F0"/>
                </a:solidFill>
              </a:rPr>
              <a:t>serviço confiável entre aplicações.</a:t>
            </a:r>
            <a:endParaRPr dirty="0">
              <a:solidFill>
                <a:srgbClr val="00B0F0"/>
              </a:solidFill>
            </a:endParaRPr>
          </a:p>
          <a:p>
            <a:pPr marL="365760" lvl="0" indent="-213359" algn="l" rtl="0">
              <a:spcBef>
                <a:spcPts val="480"/>
              </a:spcBef>
              <a:spcAft>
                <a:spcPts val="0"/>
              </a:spcAft>
              <a:buSzPts val="2400"/>
              <a:buNone/>
            </a:pPr>
            <a:endParaRPr dirty="0"/>
          </a:p>
          <a:p>
            <a:pPr marL="365760" lvl="0" indent="-365760" algn="l" rtl="0">
              <a:spcBef>
                <a:spcPts val="480"/>
              </a:spcBef>
              <a:spcAft>
                <a:spcPts val="0"/>
              </a:spcAft>
              <a:buSzPts val="2400"/>
              <a:buChar char="🙣"/>
            </a:pPr>
            <a:r>
              <a:rPr lang="pt-BR" b="1" dirty="0">
                <a:solidFill>
                  <a:srgbClr val="000066"/>
                </a:solidFill>
              </a:rPr>
              <a:t> </a:t>
            </a:r>
            <a:r>
              <a:rPr lang="pt-BR" dirty="0">
                <a:solidFill>
                  <a:srgbClr val="000066"/>
                </a:solidFill>
              </a:rPr>
              <a:t>UDP – </a:t>
            </a:r>
            <a:r>
              <a:rPr lang="pt-BR" i="1" dirty="0" err="1">
                <a:solidFill>
                  <a:srgbClr val="000066"/>
                </a:solidFill>
              </a:rPr>
              <a:t>User</a:t>
            </a:r>
            <a:r>
              <a:rPr lang="pt-BR" i="1" dirty="0">
                <a:solidFill>
                  <a:srgbClr val="000066"/>
                </a:solidFill>
              </a:rPr>
              <a:t> </a:t>
            </a:r>
            <a:r>
              <a:rPr lang="pt-BR" i="1" dirty="0" err="1">
                <a:solidFill>
                  <a:srgbClr val="000066"/>
                </a:solidFill>
              </a:rPr>
              <a:t>Datagram</a:t>
            </a:r>
            <a:r>
              <a:rPr lang="pt-BR" i="1" dirty="0">
                <a:solidFill>
                  <a:srgbClr val="000066"/>
                </a:solidFill>
              </a:rPr>
              <a:t> </a:t>
            </a:r>
            <a:r>
              <a:rPr lang="pt-BR" i="1" dirty="0" err="1">
                <a:solidFill>
                  <a:srgbClr val="000066"/>
                </a:solidFill>
              </a:rPr>
              <a:t>Protocol</a:t>
            </a:r>
            <a:r>
              <a:rPr lang="pt-BR" i="1" dirty="0">
                <a:solidFill>
                  <a:srgbClr val="000066"/>
                </a:solidFill>
              </a:rPr>
              <a:t> </a:t>
            </a:r>
            <a:r>
              <a:rPr lang="pt-BR" dirty="0"/>
              <a:t>– é conhecido pela característica de ser um protocolo otimista, ou seja, </a:t>
            </a:r>
            <a:r>
              <a:rPr lang="pt-BR" dirty="0">
                <a:solidFill>
                  <a:srgbClr val="00B0F0"/>
                </a:solidFill>
              </a:rPr>
              <a:t>ele envia todos os seus pacotes</a:t>
            </a:r>
            <a:r>
              <a:rPr lang="pt-BR" dirty="0"/>
              <a:t>, acreditando que eles </a:t>
            </a:r>
            <a:r>
              <a:rPr lang="pt-BR" dirty="0">
                <a:solidFill>
                  <a:srgbClr val="00B0F0"/>
                </a:solidFill>
              </a:rPr>
              <a:t>chegarão sem problemas e em sequência ao destinatário.</a:t>
            </a:r>
            <a:endParaRPr dirty="0">
              <a:solidFill>
                <a:srgbClr val="00B0F0"/>
              </a:solidFill>
            </a:endParaRPr>
          </a:p>
          <a:p>
            <a:pPr marL="365760" lvl="0" indent="-213359" algn="l" rtl="0">
              <a:spcBef>
                <a:spcPts val="480"/>
              </a:spcBef>
              <a:spcAft>
                <a:spcPts val="0"/>
              </a:spcAft>
              <a:buSzPts val="2400"/>
              <a:buNone/>
            </a:pPr>
            <a:endParaRPr dirty="0">
              <a:solidFill>
                <a:schemeClr val="dk1"/>
              </a:solidFill>
            </a:endParaRPr>
          </a:p>
          <a:p>
            <a:pPr marL="365760" lvl="0" indent="-365760" algn="l" rtl="0">
              <a:spcBef>
                <a:spcPts val="480"/>
              </a:spcBef>
              <a:spcAft>
                <a:spcPts val="0"/>
              </a:spcAft>
              <a:buSzPts val="2400"/>
              <a:buFont typeface="Arial"/>
              <a:buChar char="•"/>
            </a:pPr>
            <a:r>
              <a:rPr lang="pt-BR" dirty="0">
                <a:solidFill>
                  <a:srgbClr val="000066"/>
                </a:solidFill>
              </a:rPr>
              <a:t>IP – </a:t>
            </a:r>
            <a:r>
              <a:rPr lang="pt-BR" i="1" dirty="0">
                <a:solidFill>
                  <a:srgbClr val="000066"/>
                </a:solidFill>
              </a:rPr>
              <a:t>Internet </a:t>
            </a:r>
            <a:r>
              <a:rPr lang="pt-BR" i="1" dirty="0" err="1">
                <a:solidFill>
                  <a:srgbClr val="000066"/>
                </a:solidFill>
              </a:rPr>
              <a:t>Protocol</a:t>
            </a:r>
            <a:r>
              <a:rPr lang="pt-BR" i="1" dirty="0">
                <a:solidFill>
                  <a:srgbClr val="000066"/>
                </a:solidFill>
              </a:rPr>
              <a:t> </a:t>
            </a:r>
            <a:r>
              <a:rPr lang="pt-BR" dirty="0"/>
              <a:t>– é o </a:t>
            </a:r>
            <a:r>
              <a:rPr lang="pt-BR" dirty="0">
                <a:solidFill>
                  <a:srgbClr val="00B0F0"/>
                </a:solidFill>
              </a:rPr>
              <a:t>principal protocolo do nível de </a:t>
            </a:r>
            <a:r>
              <a:rPr lang="pt-BR" dirty="0" err="1">
                <a:solidFill>
                  <a:srgbClr val="00B0F0"/>
                </a:solidFill>
              </a:rPr>
              <a:t>inter-rede</a:t>
            </a:r>
            <a:r>
              <a:rPr lang="pt-BR" dirty="0">
                <a:solidFill>
                  <a:srgbClr val="00B0F0"/>
                </a:solidFill>
              </a:rPr>
              <a:t> na arquitetura TCP/IP;</a:t>
            </a:r>
            <a:endParaRPr dirty="0">
              <a:solidFill>
                <a:srgbClr val="00B0F0"/>
              </a:solidFill>
            </a:endParaRPr>
          </a:p>
          <a:p>
            <a:pPr marL="365760" lvl="0" indent="-213359" algn="l" rtl="0">
              <a:spcBef>
                <a:spcPts val="480"/>
              </a:spcBef>
              <a:spcAft>
                <a:spcPts val="0"/>
              </a:spcAft>
              <a:buSzPts val="2400"/>
              <a:buFont typeface="Arial"/>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p:txBody>
      </p:sp>
      <p:sp>
        <p:nvSpPr>
          <p:cNvPr id="281" name="Google Shape;281;p35"/>
          <p:cNvSpPr txBox="1">
            <a:spLocks noGrp="1"/>
          </p:cNvSpPr>
          <p:nvPr>
            <p:ph type="title"/>
          </p:nvPr>
        </p:nvSpPr>
        <p:spPr>
          <a:xfrm>
            <a:off x="-529931" y="548680"/>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a:solidFill>
                  <a:srgbClr val="000066"/>
                </a:solidFill>
              </a:rPr>
              <a:t>Protocolos de comunicação</a:t>
            </a:r>
            <a:br>
              <a:rPr lang="pt-BR" sz="4000" b="1">
                <a:solidFill>
                  <a:srgbClr val="000066"/>
                </a:solidFill>
              </a:rPr>
            </a:br>
            <a:r>
              <a:rPr lang="pt-BR" sz="4000" b="1">
                <a:solidFill>
                  <a:srgbClr val="7030A0"/>
                </a:solidFill>
              </a:rPr>
              <a:t>  </a:t>
            </a:r>
            <a:endParaRPr/>
          </a:p>
        </p:txBody>
      </p:sp>
      <p:sp>
        <p:nvSpPr>
          <p:cNvPr id="6" name="Retângulo 5"/>
          <p:cNvSpPr/>
          <p:nvPr/>
        </p:nvSpPr>
        <p:spPr>
          <a:xfrm>
            <a:off x="475011" y="487524"/>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IMPORTANTE</a:t>
            </a:r>
          </a:p>
          <a:p>
            <a:pPr algn="ctr"/>
            <a:endParaRPr lang="pt-BR"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6"/>
          <p:cNvPicPr preferRelativeResize="0"/>
          <p:nvPr/>
        </p:nvPicPr>
        <p:blipFill rotWithShape="1">
          <a:blip r:embed="rId3">
            <a:alphaModFix/>
          </a:blip>
          <a:srcRect/>
          <a:stretch/>
        </p:blipFill>
        <p:spPr>
          <a:xfrm>
            <a:off x="0" y="-594"/>
            <a:ext cx="9144793" cy="6858594"/>
          </a:xfrm>
          <a:prstGeom prst="rect">
            <a:avLst/>
          </a:prstGeom>
          <a:noFill/>
          <a:ln>
            <a:noFill/>
          </a:ln>
        </p:spPr>
      </p:pic>
      <p:sp>
        <p:nvSpPr>
          <p:cNvPr id="287" name="Google Shape;287;p36"/>
          <p:cNvSpPr txBox="1">
            <a:spLocks noGrp="1"/>
          </p:cNvSpPr>
          <p:nvPr>
            <p:ph type="body" idx="1"/>
          </p:nvPr>
        </p:nvSpPr>
        <p:spPr>
          <a:xfrm>
            <a:off x="48180" y="260648"/>
            <a:ext cx="9109986"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endParaRPr dirty="0"/>
          </a:p>
          <a:p>
            <a:pPr marL="365760" lvl="0" indent="-365760" algn="l" rtl="0">
              <a:spcBef>
                <a:spcPts val="480"/>
              </a:spcBef>
              <a:spcAft>
                <a:spcPts val="0"/>
              </a:spcAft>
              <a:buSzPts val="2400"/>
              <a:buChar char="🙣"/>
            </a:pPr>
            <a:r>
              <a:rPr lang="pt-BR" b="1" dirty="0">
                <a:solidFill>
                  <a:srgbClr val="000066"/>
                </a:solidFill>
              </a:rPr>
              <a:t> </a:t>
            </a:r>
            <a:r>
              <a:rPr lang="pt-BR" dirty="0">
                <a:solidFill>
                  <a:srgbClr val="000066"/>
                </a:solidFill>
              </a:rPr>
              <a:t>ICMP – </a:t>
            </a:r>
            <a:r>
              <a:rPr lang="pt-BR" i="1" dirty="0">
                <a:solidFill>
                  <a:srgbClr val="000066"/>
                </a:solidFill>
              </a:rPr>
              <a:t>Internet </a:t>
            </a:r>
            <a:r>
              <a:rPr lang="pt-BR" i="1" dirty="0" err="1">
                <a:solidFill>
                  <a:srgbClr val="000066"/>
                </a:solidFill>
              </a:rPr>
              <a:t>Control</a:t>
            </a:r>
            <a:r>
              <a:rPr lang="pt-BR" i="1" dirty="0">
                <a:solidFill>
                  <a:srgbClr val="000066"/>
                </a:solidFill>
              </a:rPr>
              <a:t> </a:t>
            </a:r>
            <a:r>
              <a:rPr lang="pt-BR" i="1" dirty="0" err="1">
                <a:solidFill>
                  <a:srgbClr val="000066"/>
                </a:solidFill>
              </a:rPr>
              <a:t>Message</a:t>
            </a:r>
            <a:r>
              <a:rPr lang="pt-BR" i="1" dirty="0">
                <a:solidFill>
                  <a:srgbClr val="000066"/>
                </a:solidFill>
              </a:rPr>
              <a:t> </a:t>
            </a:r>
            <a:r>
              <a:rPr lang="pt-BR" i="1" dirty="0" err="1">
                <a:solidFill>
                  <a:srgbClr val="000066"/>
                </a:solidFill>
              </a:rPr>
              <a:t>Protocol</a:t>
            </a:r>
            <a:r>
              <a:rPr lang="pt-BR" i="1" dirty="0">
                <a:solidFill>
                  <a:srgbClr val="000066"/>
                </a:solidFill>
              </a:rPr>
              <a:t> </a:t>
            </a:r>
            <a:r>
              <a:rPr lang="pt-BR" dirty="0"/>
              <a:t>– esse protocolo tem por objetivo </a:t>
            </a:r>
            <a:r>
              <a:rPr lang="pt-BR" dirty="0">
                <a:solidFill>
                  <a:srgbClr val="00B0F0"/>
                </a:solidFill>
              </a:rPr>
              <a:t>prover mensagens de controle na comunicação entre nós num ambiente de rede TCP/IP</a:t>
            </a:r>
            <a:endParaRPr dirty="0">
              <a:solidFill>
                <a:srgbClr val="00B0F0"/>
              </a:solidFill>
            </a:endParaRPr>
          </a:p>
          <a:p>
            <a:pPr marL="365760" lvl="0" indent="-213359" algn="l" rtl="0">
              <a:spcBef>
                <a:spcPts val="480"/>
              </a:spcBef>
              <a:spcAft>
                <a:spcPts val="0"/>
              </a:spcAft>
              <a:buSzPts val="2400"/>
              <a:buNone/>
            </a:pPr>
            <a:endParaRPr dirty="0"/>
          </a:p>
          <a:p>
            <a:pPr marL="365760" lvl="0" indent="-365760" algn="l" rtl="0">
              <a:spcBef>
                <a:spcPts val="480"/>
              </a:spcBef>
              <a:spcAft>
                <a:spcPts val="0"/>
              </a:spcAft>
              <a:buSzPts val="2400"/>
              <a:buChar char="🙣"/>
            </a:pPr>
            <a:r>
              <a:rPr lang="pt-BR" dirty="0">
                <a:solidFill>
                  <a:srgbClr val="000066"/>
                </a:solidFill>
              </a:rPr>
              <a:t>ARP – </a:t>
            </a:r>
            <a:r>
              <a:rPr lang="pt-BR" i="1" dirty="0" err="1">
                <a:solidFill>
                  <a:srgbClr val="000066"/>
                </a:solidFill>
              </a:rPr>
              <a:t>Adress</a:t>
            </a:r>
            <a:r>
              <a:rPr lang="pt-BR" i="1" dirty="0">
                <a:solidFill>
                  <a:srgbClr val="000066"/>
                </a:solidFill>
              </a:rPr>
              <a:t> </a:t>
            </a:r>
            <a:r>
              <a:rPr lang="pt-BR" i="1" dirty="0" err="1">
                <a:solidFill>
                  <a:srgbClr val="000066"/>
                </a:solidFill>
              </a:rPr>
              <a:t>Resolution</a:t>
            </a:r>
            <a:r>
              <a:rPr lang="pt-BR" i="1" dirty="0">
                <a:solidFill>
                  <a:srgbClr val="000066"/>
                </a:solidFill>
              </a:rPr>
              <a:t> </a:t>
            </a:r>
            <a:r>
              <a:rPr lang="pt-BR" i="1" dirty="0" err="1">
                <a:solidFill>
                  <a:srgbClr val="000066"/>
                </a:solidFill>
              </a:rPr>
              <a:t>Protocol</a:t>
            </a:r>
            <a:r>
              <a:rPr lang="pt-BR" i="1" dirty="0">
                <a:solidFill>
                  <a:srgbClr val="000066"/>
                </a:solidFill>
              </a:rPr>
              <a:t> </a:t>
            </a:r>
            <a:r>
              <a:rPr lang="pt-BR" dirty="0"/>
              <a:t>– </a:t>
            </a:r>
            <a:r>
              <a:rPr lang="pt-BR" dirty="0">
                <a:solidFill>
                  <a:srgbClr val="00B0F0"/>
                </a:solidFill>
              </a:rPr>
              <a:t>protocolo que mapeia um endereço IP no respectivo endereço MAC </a:t>
            </a:r>
            <a:r>
              <a:rPr lang="pt-BR" dirty="0"/>
              <a:t>;</a:t>
            </a:r>
            <a:endParaRPr dirty="0"/>
          </a:p>
          <a:p>
            <a:pPr marL="365760" lvl="0" indent="-213359" algn="l" rtl="0">
              <a:spcBef>
                <a:spcPts val="480"/>
              </a:spcBef>
              <a:spcAft>
                <a:spcPts val="0"/>
              </a:spcAft>
              <a:buSzPts val="2400"/>
              <a:buNone/>
            </a:pPr>
            <a:endParaRPr dirty="0"/>
          </a:p>
          <a:p>
            <a:pPr marL="365760" lvl="0" indent="-213359" algn="l" rtl="0">
              <a:spcBef>
                <a:spcPts val="480"/>
              </a:spcBef>
              <a:spcAft>
                <a:spcPts val="0"/>
              </a:spcAft>
              <a:buSzPts val="2400"/>
              <a:buNone/>
            </a:pPr>
            <a:endParaRPr dirty="0"/>
          </a:p>
          <a:p>
            <a:pPr marL="365760" lvl="0" indent="-365760" algn="l" rtl="0">
              <a:spcBef>
                <a:spcPts val="480"/>
              </a:spcBef>
              <a:spcAft>
                <a:spcPts val="0"/>
              </a:spcAft>
              <a:buSzPts val="2400"/>
              <a:buChar char="🙣"/>
            </a:pPr>
            <a:r>
              <a:rPr lang="pt-BR" dirty="0">
                <a:solidFill>
                  <a:schemeClr val="tx1"/>
                </a:solidFill>
              </a:rPr>
              <a:t>Pacotes de Dados</a:t>
            </a:r>
            <a:r>
              <a:rPr lang="pt-BR" dirty="0"/>
              <a:t>: é um </a:t>
            </a:r>
            <a:r>
              <a:rPr lang="pt-BR" dirty="0">
                <a:solidFill>
                  <a:srgbClr val="00B0F0"/>
                </a:solidFill>
              </a:rPr>
              <a:t>conjunto de bits (ou bytes) que foram agrupados, em uma determinada estrutura, para transmissão</a:t>
            </a:r>
            <a:r>
              <a:rPr lang="pt-BR" dirty="0"/>
              <a:t>. Esses pacotes de dados devem ser </a:t>
            </a:r>
            <a:r>
              <a:rPr lang="pt-BR" dirty="0">
                <a:solidFill>
                  <a:srgbClr val="00B0F0"/>
                </a:solidFill>
              </a:rPr>
              <a:t>codificados e decodificados pelos computadores ou interfaces de redes. </a:t>
            </a:r>
            <a:endParaRPr dirty="0">
              <a:solidFill>
                <a:srgbClr val="00B0F0"/>
              </a:solidFill>
            </a:endParaRPr>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solidFill>
                <a:schemeClr val="dk1"/>
              </a:solidFill>
            </a:endParaRPr>
          </a:p>
          <a:p>
            <a:pPr marL="365760" lvl="0" indent="-213359" algn="l" rtl="0">
              <a:spcBef>
                <a:spcPts val="480"/>
              </a:spcBef>
              <a:spcAft>
                <a:spcPts val="0"/>
              </a:spcAft>
              <a:buSzPts val="2400"/>
              <a:buFont typeface="Arial"/>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7"/>
          <p:cNvPicPr preferRelativeResize="0"/>
          <p:nvPr/>
        </p:nvPicPr>
        <p:blipFill rotWithShape="1">
          <a:blip r:embed="rId3">
            <a:alphaModFix/>
          </a:blip>
          <a:srcRect/>
          <a:stretch/>
        </p:blipFill>
        <p:spPr>
          <a:xfrm>
            <a:off x="-793" y="-12452"/>
            <a:ext cx="9144793" cy="6858594"/>
          </a:xfrm>
          <a:prstGeom prst="rect">
            <a:avLst/>
          </a:prstGeom>
          <a:noFill/>
          <a:ln>
            <a:noFill/>
          </a:ln>
        </p:spPr>
      </p:pic>
      <p:sp>
        <p:nvSpPr>
          <p:cNvPr id="293" name="Google Shape;293;p37"/>
          <p:cNvSpPr txBox="1">
            <a:spLocks noGrp="1"/>
          </p:cNvSpPr>
          <p:nvPr>
            <p:ph type="body" idx="1"/>
          </p:nvPr>
        </p:nvSpPr>
        <p:spPr>
          <a:xfrm>
            <a:off x="-793" y="1916831"/>
            <a:ext cx="9037289" cy="4174183"/>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dirty="0"/>
              <a:t>Responsáveis pelo controle do uso da CPU, memórias, discos e periféricos, como a interface de rede</a:t>
            </a:r>
            <a:r>
              <a:rPr lang="pt-BR" dirty="0">
                <a:solidFill>
                  <a:schemeClr val="tx1"/>
                </a:solidFill>
              </a:rPr>
              <a:t>.</a:t>
            </a:r>
            <a:r>
              <a:rPr lang="pt-BR" dirty="0">
                <a:solidFill>
                  <a:srgbClr val="00B0F0"/>
                </a:solidFill>
              </a:rPr>
              <a:t> Alguns controlam ainda as tabelas de endereços e dos caminhos.</a:t>
            </a:r>
            <a:r>
              <a:rPr lang="pt-BR" dirty="0"/>
              <a:t> Tais sistemas residem nos </a:t>
            </a:r>
            <a:r>
              <a:rPr lang="pt-BR" i="1" dirty="0"/>
              <a:t>switches </a:t>
            </a:r>
            <a:r>
              <a:rPr lang="pt-BR" dirty="0"/>
              <a:t>e </a:t>
            </a:r>
            <a:r>
              <a:rPr lang="pt-BR" i="1" dirty="0" err="1"/>
              <a:t>routers</a:t>
            </a:r>
            <a:r>
              <a:rPr lang="pt-BR" i="1" dirty="0"/>
              <a:t>.</a:t>
            </a:r>
            <a:endParaRPr dirty="0"/>
          </a:p>
          <a:p>
            <a:pPr marL="365760" lvl="0" indent="-213359" algn="l" rtl="0">
              <a:spcBef>
                <a:spcPts val="480"/>
              </a:spcBef>
              <a:spcAft>
                <a:spcPts val="0"/>
              </a:spcAft>
              <a:buSzPts val="2400"/>
              <a:buFont typeface="Arial"/>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a:p>
            <a:pPr marL="0" lvl="0" indent="0" algn="l" rtl="0">
              <a:spcBef>
                <a:spcPts val="480"/>
              </a:spcBef>
              <a:spcAft>
                <a:spcPts val="0"/>
              </a:spcAft>
              <a:buSzPts val="2400"/>
              <a:buNone/>
            </a:pPr>
            <a:endParaRPr dirty="0">
              <a:solidFill>
                <a:schemeClr val="dk1"/>
              </a:solidFill>
            </a:endParaRPr>
          </a:p>
        </p:txBody>
      </p:sp>
      <p:sp>
        <p:nvSpPr>
          <p:cNvPr id="294" name="Google Shape;294;p37"/>
          <p:cNvSpPr txBox="1">
            <a:spLocks noGrp="1"/>
          </p:cNvSpPr>
          <p:nvPr>
            <p:ph type="title"/>
          </p:nvPr>
        </p:nvSpPr>
        <p:spPr>
          <a:xfrm>
            <a:off x="-610046" y="443856"/>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Sistema operacional</a:t>
            </a:r>
            <a:br>
              <a:rPr lang="pt-BR" sz="4000" b="1">
                <a:solidFill>
                  <a:srgbClr val="7030A0"/>
                </a:solidFill>
              </a:rPr>
            </a:br>
            <a:r>
              <a:rPr lang="pt-BR" sz="4000" b="1">
                <a:solidFill>
                  <a:srgbClr val="7030A0"/>
                </a:solidFill>
              </a:rPr>
              <a:t>  </a:t>
            </a:r>
            <a:endParaRPr/>
          </a:p>
        </p:txBody>
      </p:sp>
      <p:sp>
        <p:nvSpPr>
          <p:cNvPr id="5" name="Retângulo 4"/>
          <p:cNvSpPr/>
          <p:nvPr/>
        </p:nvSpPr>
        <p:spPr>
          <a:xfrm>
            <a:off x="475011" y="487524"/>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IMPORTANTE</a:t>
            </a:r>
          </a:p>
          <a:p>
            <a:pPr algn="ctr"/>
            <a:endParaRPr lang="pt-BR"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8"/>
          <p:cNvPicPr preferRelativeResize="0"/>
          <p:nvPr/>
        </p:nvPicPr>
        <p:blipFill rotWithShape="1">
          <a:blip r:embed="rId3">
            <a:alphaModFix/>
          </a:blip>
          <a:srcRect/>
          <a:stretch/>
        </p:blipFill>
        <p:spPr>
          <a:xfrm>
            <a:off x="-21853" y="-594"/>
            <a:ext cx="9165853" cy="6858594"/>
          </a:xfrm>
          <a:prstGeom prst="rect">
            <a:avLst/>
          </a:prstGeom>
          <a:noFill/>
          <a:ln>
            <a:noFill/>
          </a:ln>
        </p:spPr>
      </p:pic>
      <p:sp>
        <p:nvSpPr>
          <p:cNvPr id="300" name="Google Shape;300;p38"/>
          <p:cNvSpPr txBox="1">
            <a:spLocks noGrp="1"/>
          </p:cNvSpPr>
          <p:nvPr>
            <p:ph type="title"/>
          </p:nvPr>
        </p:nvSpPr>
        <p:spPr>
          <a:xfrm>
            <a:off x="-756592" y="157815"/>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dirty="0">
                <a:solidFill>
                  <a:srgbClr val="000066"/>
                </a:solidFill>
              </a:rPr>
              <a:t>Protocolos de comunicação</a:t>
            </a:r>
            <a:br>
              <a:rPr lang="pt-BR" sz="4000" b="1" dirty="0">
                <a:solidFill>
                  <a:srgbClr val="000066"/>
                </a:solidFill>
              </a:rPr>
            </a:br>
            <a:r>
              <a:rPr lang="pt-BR" sz="4000" b="1" dirty="0">
                <a:solidFill>
                  <a:srgbClr val="7030A0"/>
                </a:solidFill>
              </a:rPr>
              <a:t>  </a:t>
            </a:r>
            <a:endParaRPr dirty="0"/>
          </a:p>
        </p:txBody>
      </p:sp>
      <p:sp>
        <p:nvSpPr>
          <p:cNvPr id="301" name="Google Shape;301;p38"/>
          <p:cNvSpPr txBox="1">
            <a:spLocks noGrp="1"/>
          </p:cNvSpPr>
          <p:nvPr>
            <p:ph type="body" idx="1"/>
          </p:nvPr>
        </p:nvSpPr>
        <p:spPr>
          <a:xfrm>
            <a:off x="-21853" y="1196752"/>
            <a:ext cx="9143999" cy="464137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dirty="0"/>
              <a:t>Nossos protocolos são separados por camadas para assim facilitar o acesso às informações e atualmente trabalhamos com três modelos:</a:t>
            </a:r>
            <a:endParaRPr dirty="0"/>
          </a:p>
          <a:p>
            <a:pPr marL="365760" lvl="0" indent="-365760" algn="l" rtl="0">
              <a:spcBef>
                <a:spcPts val="480"/>
              </a:spcBef>
              <a:spcAft>
                <a:spcPts val="0"/>
              </a:spcAft>
              <a:buSzPts val="2400"/>
              <a:buChar char="🙣"/>
            </a:pPr>
            <a:r>
              <a:rPr lang="pt-BR" b="1" dirty="0">
                <a:solidFill>
                  <a:srgbClr val="00B0F0"/>
                </a:solidFill>
              </a:rPr>
              <a:t>Modelo de referência OSI (RM-OSI ou </a:t>
            </a:r>
            <a:r>
              <a:rPr lang="pt-BR" b="1" i="1" dirty="0" err="1">
                <a:solidFill>
                  <a:srgbClr val="00B0F0"/>
                </a:solidFill>
              </a:rPr>
              <a:t>Reference</a:t>
            </a:r>
            <a:r>
              <a:rPr lang="pt-BR" b="1" i="1" dirty="0">
                <a:solidFill>
                  <a:srgbClr val="00B0F0"/>
                </a:solidFill>
              </a:rPr>
              <a:t> </a:t>
            </a:r>
            <a:r>
              <a:rPr lang="pt-BR" b="1" i="1" dirty="0" err="1">
                <a:solidFill>
                  <a:srgbClr val="00B0F0"/>
                </a:solidFill>
              </a:rPr>
              <a:t>Model</a:t>
            </a:r>
            <a:r>
              <a:rPr lang="pt-BR" b="1" i="1" dirty="0">
                <a:solidFill>
                  <a:srgbClr val="00B0F0"/>
                </a:solidFill>
              </a:rPr>
              <a:t> </a:t>
            </a:r>
            <a:r>
              <a:rPr lang="pt-BR" b="1" dirty="0">
                <a:solidFill>
                  <a:srgbClr val="00B0F0"/>
                </a:solidFill>
              </a:rPr>
              <a:t>- </a:t>
            </a:r>
            <a:r>
              <a:rPr lang="pt-BR" b="1" i="1" dirty="0">
                <a:solidFill>
                  <a:srgbClr val="00B0F0"/>
                </a:solidFill>
              </a:rPr>
              <a:t>Open Systems </a:t>
            </a:r>
            <a:r>
              <a:rPr lang="pt-BR" b="1" i="1" dirty="0" err="1">
                <a:solidFill>
                  <a:srgbClr val="00B0F0"/>
                </a:solidFill>
              </a:rPr>
              <a:t>Interconnections</a:t>
            </a:r>
            <a:r>
              <a:rPr lang="pt-BR" b="1" dirty="0">
                <a:solidFill>
                  <a:srgbClr val="00B0F0"/>
                </a:solidFill>
              </a:rPr>
              <a:t>).</a:t>
            </a:r>
            <a:endParaRPr dirty="0">
              <a:solidFill>
                <a:srgbClr val="00B0F0"/>
              </a:solidFill>
            </a:endParaRPr>
          </a:p>
          <a:p>
            <a:pPr marL="365760" lvl="0" indent="-213359" algn="l" rtl="0">
              <a:spcBef>
                <a:spcPts val="480"/>
              </a:spcBef>
              <a:spcAft>
                <a:spcPts val="0"/>
              </a:spcAft>
              <a:buSzPts val="2400"/>
              <a:buNone/>
            </a:pPr>
            <a:endParaRPr b="1" dirty="0"/>
          </a:p>
          <a:p>
            <a:pPr marL="365760" lvl="0" indent="-213359" algn="l" rtl="0">
              <a:spcBef>
                <a:spcPts val="480"/>
              </a:spcBef>
              <a:spcAft>
                <a:spcPts val="0"/>
              </a:spcAft>
              <a:buSzPts val="2400"/>
              <a:buNone/>
            </a:pPr>
            <a:endParaRPr dirty="0"/>
          </a:p>
          <a:p>
            <a:pPr marL="365760" lvl="0" indent="-213359" algn="l" rtl="0">
              <a:spcBef>
                <a:spcPts val="480"/>
              </a:spcBef>
              <a:spcAft>
                <a:spcPts val="0"/>
              </a:spcAft>
              <a:buSzPts val="2400"/>
              <a:buNone/>
            </a:pPr>
            <a:endParaRPr dirty="0"/>
          </a:p>
        </p:txBody>
      </p:sp>
      <p:pic>
        <p:nvPicPr>
          <p:cNvPr id="302" name="Google Shape;302;p38"/>
          <p:cNvPicPr preferRelativeResize="0"/>
          <p:nvPr/>
        </p:nvPicPr>
        <p:blipFill rotWithShape="1">
          <a:blip r:embed="rId4">
            <a:alphaModFix/>
          </a:blip>
          <a:srcRect/>
          <a:stretch/>
        </p:blipFill>
        <p:spPr>
          <a:xfrm>
            <a:off x="1835696" y="3212976"/>
            <a:ext cx="5076825" cy="3390900"/>
          </a:xfrm>
          <a:prstGeom prst="rect">
            <a:avLst/>
          </a:prstGeom>
          <a:noFill/>
          <a:ln>
            <a:noFill/>
          </a:ln>
        </p:spPr>
      </p:pic>
      <p:sp>
        <p:nvSpPr>
          <p:cNvPr id="6" name="Retângulo 5"/>
          <p:cNvSpPr/>
          <p:nvPr/>
        </p:nvSpPr>
        <p:spPr>
          <a:xfrm>
            <a:off x="391883" y="348971"/>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IMPORTANTE</a:t>
            </a:r>
          </a:p>
          <a:p>
            <a:pPr algn="ctr"/>
            <a:endParaRPr lang="pt-BR"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39"/>
          <p:cNvPicPr preferRelativeResize="0"/>
          <p:nvPr/>
        </p:nvPicPr>
        <p:blipFill rotWithShape="1">
          <a:blip r:embed="rId3">
            <a:alphaModFix/>
          </a:blip>
          <a:srcRect/>
          <a:stretch/>
        </p:blipFill>
        <p:spPr>
          <a:xfrm>
            <a:off x="-21853" y="-594"/>
            <a:ext cx="9165853" cy="6858594"/>
          </a:xfrm>
          <a:prstGeom prst="rect">
            <a:avLst/>
          </a:prstGeom>
          <a:noFill/>
          <a:ln>
            <a:noFill/>
          </a:ln>
        </p:spPr>
      </p:pic>
      <p:sp>
        <p:nvSpPr>
          <p:cNvPr id="308" name="Google Shape;308;p39"/>
          <p:cNvSpPr txBox="1">
            <a:spLocks noGrp="1"/>
          </p:cNvSpPr>
          <p:nvPr>
            <p:ph type="title"/>
          </p:nvPr>
        </p:nvSpPr>
        <p:spPr>
          <a:xfrm>
            <a:off x="-756592" y="157815"/>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a:solidFill>
                  <a:srgbClr val="000066"/>
                </a:solidFill>
              </a:rPr>
              <a:t>Protocolos de comunicação</a:t>
            </a:r>
            <a:br>
              <a:rPr lang="pt-BR" sz="4000" b="1">
                <a:solidFill>
                  <a:srgbClr val="000066"/>
                </a:solidFill>
              </a:rPr>
            </a:br>
            <a:r>
              <a:rPr lang="pt-BR" sz="4000" b="1">
                <a:solidFill>
                  <a:srgbClr val="7030A0"/>
                </a:solidFill>
              </a:rPr>
              <a:t>  </a:t>
            </a:r>
            <a:endParaRPr/>
          </a:p>
        </p:txBody>
      </p:sp>
      <p:sp>
        <p:nvSpPr>
          <p:cNvPr id="309" name="Google Shape;309;p39"/>
          <p:cNvSpPr txBox="1">
            <a:spLocks noGrp="1"/>
          </p:cNvSpPr>
          <p:nvPr>
            <p:ph type="body" idx="1"/>
          </p:nvPr>
        </p:nvSpPr>
        <p:spPr>
          <a:xfrm>
            <a:off x="-21853" y="1196752"/>
            <a:ext cx="9143999" cy="464137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Cada camada do modelo de referencia tem uma função especifica, como mostra a tabela abaixo e dentro de cada função um conjunto de protocolos especifico que atua na camada. </a:t>
            </a:r>
            <a:endParaRPr/>
          </a:p>
          <a:p>
            <a:pPr marL="365760" lvl="0" indent="-213359" algn="l" rtl="0">
              <a:spcBef>
                <a:spcPts val="480"/>
              </a:spcBef>
              <a:spcAft>
                <a:spcPts val="0"/>
              </a:spcAft>
              <a:buSzPts val="2400"/>
              <a:buNone/>
            </a:pPr>
            <a:endParaRPr b="1"/>
          </a:p>
          <a:p>
            <a:pPr marL="365760" lvl="0" indent="-213359" algn="l" rtl="0">
              <a:spcBef>
                <a:spcPts val="480"/>
              </a:spcBef>
              <a:spcAft>
                <a:spcPts val="0"/>
              </a:spcAft>
              <a:buSzPts val="2400"/>
              <a:buNone/>
            </a:pPr>
            <a:endParaRPr/>
          </a:p>
          <a:p>
            <a:pPr marL="365760" lvl="0" indent="-213359" algn="l" rtl="0">
              <a:spcBef>
                <a:spcPts val="480"/>
              </a:spcBef>
              <a:spcAft>
                <a:spcPts val="0"/>
              </a:spcAft>
              <a:buSzPts val="2400"/>
              <a:buNone/>
            </a:pPr>
            <a:endParaRPr/>
          </a:p>
        </p:txBody>
      </p:sp>
      <p:pic>
        <p:nvPicPr>
          <p:cNvPr id="310" name="Google Shape;310;p39"/>
          <p:cNvPicPr preferRelativeResize="0"/>
          <p:nvPr/>
        </p:nvPicPr>
        <p:blipFill rotWithShape="1">
          <a:blip r:embed="rId4">
            <a:alphaModFix/>
          </a:blip>
          <a:srcRect/>
          <a:stretch/>
        </p:blipFill>
        <p:spPr>
          <a:xfrm>
            <a:off x="1187624" y="2632446"/>
            <a:ext cx="5904656" cy="3174805"/>
          </a:xfrm>
          <a:prstGeom prst="rect">
            <a:avLst/>
          </a:prstGeom>
          <a:noFill/>
          <a:ln>
            <a:noFill/>
          </a:ln>
        </p:spPr>
      </p:pic>
      <p:sp>
        <p:nvSpPr>
          <p:cNvPr id="6" name="Retângulo 5"/>
          <p:cNvSpPr/>
          <p:nvPr/>
        </p:nvSpPr>
        <p:spPr>
          <a:xfrm>
            <a:off x="451260" y="220084"/>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IMPORTANTE</a:t>
            </a:r>
          </a:p>
          <a:p>
            <a:pPr algn="ctr"/>
            <a:endParaRPr lang="pt-BR"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40"/>
          <p:cNvPicPr preferRelativeResize="0"/>
          <p:nvPr/>
        </p:nvPicPr>
        <p:blipFill rotWithShape="1">
          <a:blip r:embed="rId3">
            <a:alphaModFix/>
          </a:blip>
          <a:srcRect/>
          <a:stretch/>
        </p:blipFill>
        <p:spPr>
          <a:xfrm>
            <a:off x="0" y="-31314"/>
            <a:ext cx="9144793" cy="6858594"/>
          </a:xfrm>
          <a:prstGeom prst="rect">
            <a:avLst/>
          </a:prstGeom>
          <a:noFill/>
          <a:ln>
            <a:noFill/>
          </a:ln>
        </p:spPr>
      </p:pic>
      <p:sp>
        <p:nvSpPr>
          <p:cNvPr id="316" name="Google Shape;316;p40"/>
          <p:cNvSpPr txBox="1">
            <a:spLocks noGrp="1"/>
          </p:cNvSpPr>
          <p:nvPr>
            <p:ph type="body" idx="1"/>
          </p:nvPr>
        </p:nvSpPr>
        <p:spPr>
          <a:xfrm>
            <a:off x="0" y="1709204"/>
            <a:ext cx="9144000" cy="395204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endParaRPr/>
          </a:p>
          <a:p>
            <a:pPr marL="365760" lvl="0" indent="-365760" algn="just" rtl="0">
              <a:spcBef>
                <a:spcPts val="480"/>
              </a:spcBef>
              <a:spcAft>
                <a:spcPts val="0"/>
              </a:spcAft>
              <a:buSzPts val="2400"/>
              <a:buChar char="🙣"/>
            </a:pPr>
            <a:r>
              <a:rPr lang="pt-BR"/>
              <a:t>Todo mundo é cliente de alguém. Pode parecer uma frase polêmica, mas é verdade. E isso se aplica às redes também: a máquina que solicita algo é a cliente, e a que provê, o servidor.</a:t>
            </a:r>
            <a:endParaRPr/>
          </a:p>
          <a:p>
            <a:pPr marL="365760" lvl="0" indent="-213359" algn="just" rtl="0">
              <a:spcBef>
                <a:spcPts val="480"/>
              </a:spcBef>
              <a:spcAft>
                <a:spcPts val="0"/>
              </a:spcAft>
              <a:buSzPts val="2400"/>
              <a:buNone/>
            </a:pPr>
            <a:endParaRPr/>
          </a:p>
          <a:p>
            <a:pPr marL="365760" lvl="0" indent="-365760" algn="just" rtl="0">
              <a:spcBef>
                <a:spcPts val="480"/>
              </a:spcBef>
              <a:spcAft>
                <a:spcPts val="0"/>
              </a:spcAft>
              <a:buSzPts val="2400"/>
              <a:buChar char="🙣"/>
            </a:pPr>
            <a:r>
              <a:rPr lang="pt-BR"/>
              <a:t>A sua máquina (cliente) atravessa a internet, até encontrar a máquina que provê o serviço desejado.</a:t>
            </a: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solidFill>
                <a:schemeClr val="dk1"/>
              </a:solidFill>
            </a:endParaRPr>
          </a:p>
          <a:p>
            <a:pPr marL="365760" lvl="0" indent="-213359" algn="l" rtl="0">
              <a:spcBef>
                <a:spcPts val="480"/>
              </a:spcBef>
              <a:spcAft>
                <a:spcPts val="0"/>
              </a:spcAft>
              <a:buSzPts val="2400"/>
              <a:buFont typeface="Arial"/>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317" name="Google Shape;317;p40"/>
          <p:cNvSpPr txBox="1">
            <a:spLocks noGrp="1"/>
          </p:cNvSpPr>
          <p:nvPr>
            <p:ph type="title"/>
          </p:nvPr>
        </p:nvSpPr>
        <p:spPr>
          <a:xfrm>
            <a:off x="-972616" y="13147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USUÁRIOS  </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1"/>
          <p:cNvPicPr preferRelativeResize="0"/>
          <p:nvPr/>
        </p:nvPicPr>
        <p:blipFill rotWithShape="1">
          <a:blip r:embed="rId3">
            <a:alphaModFix/>
          </a:blip>
          <a:srcRect/>
          <a:stretch/>
        </p:blipFill>
        <p:spPr>
          <a:xfrm>
            <a:off x="0" y="-1588"/>
            <a:ext cx="8991600" cy="6859588"/>
          </a:xfrm>
          <a:prstGeom prst="rect">
            <a:avLst/>
          </a:prstGeom>
          <a:noFill/>
          <a:ln>
            <a:noFill/>
          </a:ln>
        </p:spPr>
      </p:pic>
      <p:sp>
        <p:nvSpPr>
          <p:cNvPr id="323" name="Google Shape;323;p41"/>
          <p:cNvSpPr txBox="1">
            <a:spLocks noGrp="1"/>
          </p:cNvSpPr>
          <p:nvPr>
            <p:ph type="title"/>
          </p:nvPr>
        </p:nvSpPr>
        <p:spPr>
          <a:xfrm rot="-1433802">
            <a:off x="452438" y="1470025"/>
            <a:ext cx="7761287" cy="237013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66"/>
              </a:buClr>
              <a:buSzPts val="4800"/>
              <a:buFont typeface="Comic Sans MS"/>
              <a:buNone/>
            </a:pPr>
            <a:r>
              <a:rPr lang="pt-BR" sz="4800">
                <a:solidFill>
                  <a:srgbClr val="000066"/>
                </a:solidFill>
              </a:rPr>
              <a:t>Tipos  de redes</a:t>
            </a:r>
            <a:endParaRPr sz="4800">
              <a:solidFill>
                <a:srgbClr val="000066"/>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2"/>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329" name="Google Shape;329;p42"/>
          <p:cNvSpPr txBox="1">
            <a:spLocks noGrp="1"/>
          </p:cNvSpPr>
          <p:nvPr>
            <p:ph type="title"/>
          </p:nvPr>
        </p:nvSpPr>
        <p:spPr>
          <a:xfrm>
            <a:off x="1979712" y="115887"/>
            <a:ext cx="7761288" cy="1217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5400"/>
              <a:buFont typeface="Comic Sans MS"/>
              <a:buNone/>
            </a:pPr>
            <a:r>
              <a:rPr lang="pt-BR"/>
              <a:t/>
            </a:r>
            <a:br>
              <a:rPr lang="pt-BR"/>
            </a:br>
            <a:r>
              <a:rPr lang="pt-BR"/>
              <a:t/>
            </a:r>
            <a:br>
              <a:rPr lang="pt-BR"/>
            </a:br>
            <a:r>
              <a:rPr lang="pt-BR" sz="3600">
                <a:solidFill>
                  <a:srgbClr val="000066"/>
                </a:solidFill>
              </a:rPr>
              <a:t>Classificação das redes</a:t>
            </a:r>
            <a:r>
              <a:rPr lang="pt-BR" sz="3600"/>
              <a:t/>
            </a:r>
            <a:br>
              <a:rPr lang="pt-BR" sz="3600"/>
            </a:br>
            <a:r>
              <a:rPr lang="pt-BR" sz="3600"/>
              <a:t/>
            </a:r>
            <a:br>
              <a:rPr lang="pt-BR" sz="3600"/>
            </a:br>
            <a:endParaRPr sz="3600"/>
          </a:p>
        </p:txBody>
      </p:sp>
      <p:sp>
        <p:nvSpPr>
          <p:cNvPr id="330" name="Google Shape;330;p42"/>
          <p:cNvSpPr txBox="1">
            <a:spLocks noGrp="1"/>
          </p:cNvSpPr>
          <p:nvPr>
            <p:ph type="body" idx="1"/>
          </p:nvPr>
        </p:nvSpPr>
        <p:spPr>
          <a:xfrm>
            <a:off x="533400" y="2667000"/>
            <a:ext cx="7761288" cy="38909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a:latin typeface="Times New Roman"/>
                <a:ea typeface="Times New Roman"/>
                <a:cs typeface="Times New Roman"/>
                <a:sym typeface="Times New Roman"/>
              </a:rPr>
              <a:t>De acordo com Dantas (2002), uma das características mais utilizadas para a classificação das redes é a sua abrangência geográfica. Conforme veremos a seguir:</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6"/>
          <p:cNvPicPr preferRelativeResize="0"/>
          <p:nvPr/>
        </p:nvPicPr>
        <p:blipFill rotWithShape="1">
          <a:blip r:embed="rId3">
            <a:alphaModFix/>
          </a:blip>
          <a:srcRect/>
          <a:stretch/>
        </p:blipFill>
        <p:spPr>
          <a:xfrm>
            <a:off x="0" y="-594"/>
            <a:ext cx="9144793" cy="6858594"/>
          </a:xfrm>
          <a:prstGeom prst="rect">
            <a:avLst/>
          </a:prstGeom>
          <a:noFill/>
          <a:ln>
            <a:noFill/>
          </a:ln>
        </p:spPr>
      </p:pic>
      <p:sp>
        <p:nvSpPr>
          <p:cNvPr id="145" name="Google Shape;145;p16"/>
          <p:cNvSpPr/>
          <p:nvPr/>
        </p:nvSpPr>
        <p:spPr>
          <a:xfrm>
            <a:off x="899592" y="1268760"/>
            <a:ext cx="787908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5400" b="1" dirty="0" smtClean="0">
                <a:solidFill>
                  <a:srgbClr val="F1CFC9"/>
                </a:solidFill>
                <a:latin typeface="Book Antiqua"/>
                <a:ea typeface="Book Antiqua"/>
                <a:cs typeface="Book Antiqua"/>
                <a:sym typeface="Book Antiqua"/>
              </a:rPr>
              <a:t>Redes </a:t>
            </a:r>
            <a:r>
              <a:rPr lang="pt-BR" sz="5400" b="1" dirty="0">
                <a:solidFill>
                  <a:srgbClr val="F1CFC9"/>
                </a:solidFill>
                <a:latin typeface="Book Antiqua"/>
                <a:ea typeface="Book Antiqua"/>
                <a:cs typeface="Book Antiqua"/>
                <a:sym typeface="Book Antiqua"/>
              </a:rPr>
              <a:t>de Computadores</a:t>
            </a:r>
            <a:endParaRPr sz="5400" b="0" cap="none" dirty="0">
              <a:solidFill>
                <a:schemeClr val="dk1"/>
              </a:solidFill>
              <a:latin typeface="Book Antiqua"/>
              <a:ea typeface="Book Antiqua"/>
              <a:cs typeface="Book Antiqua"/>
              <a:sym typeface="Book Antiqua"/>
            </a:endParaRPr>
          </a:p>
        </p:txBody>
      </p:sp>
      <p:pic>
        <p:nvPicPr>
          <p:cNvPr id="146" name="Google Shape;146;p16"/>
          <p:cNvPicPr preferRelativeResize="0">
            <a:picLocks noGrp="1"/>
          </p:cNvPicPr>
          <p:nvPr>
            <p:ph type="body" idx="1"/>
          </p:nvPr>
        </p:nvPicPr>
        <p:blipFill rotWithShape="1">
          <a:blip r:embed="rId4">
            <a:alphaModFix/>
          </a:blip>
          <a:srcRect/>
          <a:stretch/>
        </p:blipFill>
        <p:spPr>
          <a:xfrm>
            <a:off x="2843808" y="2708920"/>
            <a:ext cx="3960440" cy="302433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3"/>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336" name="Google Shape;336;p43"/>
          <p:cNvSpPr txBox="1">
            <a:spLocks noGrp="1"/>
          </p:cNvSpPr>
          <p:nvPr>
            <p:ph type="title"/>
          </p:nvPr>
        </p:nvSpPr>
        <p:spPr>
          <a:xfrm>
            <a:off x="-34359" y="0"/>
            <a:ext cx="8610600" cy="2370138"/>
          </a:xfrm>
          <a:prstGeom prst="rect">
            <a:avLst/>
          </a:prstGeom>
          <a:noFill/>
          <a:ln>
            <a:noFill/>
          </a:ln>
        </p:spPr>
        <p:txBody>
          <a:bodyPr spcFirstLastPara="1" wrap="square" lIns="91425" tIns="45700" rIns="91425" bIns="45700" anchor="ctr" anchorCtr="0">
            <a:noAutofit/>
          </a:bodyPr>
          <a:lstStyle/>
          <a:p>
            <a:pPr marL="331788" lvl="0" indent="-331788" algn="r" rtl="0">
              <a:lnSpc>
                <a:spcPct val="217857"/>
              </a:lnSpc>
              <a:spcBef>
                <a:spcPts val="0"/>
              </a:spcBef>
              <a:spcAft>
                <a:spcPts val="0"/>
              </a:spcAft>
              <a:buClr>
                <a:srgbClr val="000066"/>
              </a:buClr>
              <a:buSzPts val="2800"/>
              <a:buFont typeface="Comic Sans MS"/>
              <a:buNone/>
            </a:pPr>
            <a:r>
              <a:rPr lang="pt-BR" sz="2800" b="1">
                <a:solidFill>
                  <a:srgbClr val="000066"/>
                </a:solidFill>
                <a:latin typeface="Times New Roman"/>
                <a:ea typeface="Times New Roman"/>
                <a:cs typeface="Times New Roman"/>
                <a:sym typeface="Times New Roman"/>
              </a:rPr>
              <a:t>LANS</a:t>
            </a:r>
            <a:r>
              <a:rPr lang="pt-BR" sz="2800">
                <a:solidFill>
                  <a:srgbClr val="000000"/>
                </a:solidFill>
                <a:latin typeface="Sofia"/>
                <a:ea typeface="Sofia"/>
                <a:cs typeface="Sofia"/>
                <a:sym typeface="Sofia"/>
              </a:rPr>
              <a:t/>
            </a:r>
            <a:br>
              <a:rPr lang="pt-BR" sz="2800">
                <a:solidFill>
                  <a:srgbClr val="000000"/>
                </a:solidFill>
                <a:latin typeface="Sofia"/>
                <a:ea typeface="Sofia"/>
                <a:cs typeface="Sofia"/>
                <a:sym typeface="Sofia"/>
              </a:rPr>
            </a:br>
            <a:endParaRPr/>
          </a:p>
        </p:txBody>
      </p:sp>
      <p:sp>
        <p:nvSpPr>
          <p:cNvPr id="337" name="Google Shape;337;p43"/>
          <p:cNvSpPr txBox="1">
            <a:spLocks noGrp="1"/>
          </p:cNvSpPr>
          <p:nvPr>
            <p:ph type="body" idx="1"/>
          </p:nvPr>
        </p:nvSpPr>
        <p:spPr>
          <a:xfrm>
            <a:off x="110679" y="1185068"/>
            <a:ext cx="9033321" cy="5484291"/>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b="1" dirty="0">
                <a:solidFill>
                  <a:srgbClr val="000066"/>
                </a:solidFill>
                <a:latin typeface="Times New Roman"/>
                <a:ea typeface="Times New Roman"/>
                <a:cs typeface="Times New Roman"/>
                <a:sym typeface="Times New Roman"/>
              </a:rPr>
              <a:t>LAN </a:t>
            </a:r>
            <a:r>
              <a:rPr lang="pt-BR" dirty="0">
                <a:solidFill>
                  <a:srgbClr val="000066"/>
                </a:solidFill>
                <a:latin typeface="Times New Roman"/>
                <a:ea typeface="Times New Roman"/>
                <a:cs typeface="Times New Roman"/>
                <a:sym typeface="Times New Roman"/>
              </a:rPr>
              <a:t>(</a:t>
            </a:r>
            <a:r>
              <a:rPr lang="pt-BR" b="1" i="1" dirty="0">
                <a:solidFill>
                  <a:srgbClr val="000066"/>
                </a:solidFill>
                <a:latin typeface="Times New Roman"/>
                <a:ea typeface="Times New Roman"/>
                <a:cs typeface="Times New Roman"/>
                <a:sym typeface="Times New Roman"/>
              </a:rPr>
              <a:t>Local </a:t>
            </a:r>
            <a:r>
              <a:rPr lang="pt-BR" b="1" i="1" dirty="0" err="1">
                <a:solidFill>
                  <a:srgbClr val="000066"/>
                </a:solidFill>
                <a:latin typeface="Times New Roman"/>
                <a:ea typeface="Times New Roman"/>
                <a:cs typeface="Times New Roman"/>
                <a:sym typeface="Times New Roman"/>
              </a:rPr>
              <a:t>Area</a:t>
            </a:r>
            <a:r>
              <a:rPr lang="pt-BR" b="1" i="1" dirty="0">
                <a:solidFill>
                  <a:srgbClr val="000066"/>
                </a:solidFill>
                <a:latin typeface="Times New Roman"/>
                <a:ea typeface="Times New Roman"/>
                <a:cs typeface="Times New Roman"/>
                <a:sym typeface="Times New Roman"/>
              </a:rPr>
              <a:t> Network</a:t>
            </a:r>
            <a:r>
              <a:rPr lang="pt-BR" dirty="0">
                <a:solidFill>
                  <a:srgbClr val="000066"/>
                </a:solidFill>
                <a:latin typeface="Times New Roman"/>
                <a:ea typeface="Times New Roman"/>
                <a:cs typeface="Times New Roman"/>
                <a:sym typeface="Times New Roman"/>
              </a:rPr>
              <a:t>) </a:t>
            </a:r>
            <a:r>
              <a:rPr lang="pt-BR" dirty="0">
                <a:solidFill>
                  <a:srgbClr val="454545"/>
                </a:solidFill>
                <a:latin typeface="Times New Roman"/>
                <a:ea typeface="Times New Roman"/>
                <a:cs typeface="Times New Roman"/>
                <a:sym typeface="Times New Roman"/>
              </a:rPr>
              <a:t>– </a:t>
            </a:r>
            <a:r>
              <a:rPr lang="pt-BR" dirty="0">
                <a:latin typeface="Times New Roman"/>
                <a:ea typeface="Times New Roman"/>
                <a:cs typeface="Times New Roman"/>
                <a:sym typeface="Times New Roman"/>
              </a:rPr>
              <a:t>É o </a:t>
            </a:r>
            <a:r>
              <a:rPr lang="pt-BR" dirty="0">
                <a:solidFill>
                  <a:srgbClr val="00B0F0"/>
                </a:solidFill>
                <a:latin typeface="Times New Roman"/>
                <a:ea typeface="Times New Roman"/>
                <a:cs typeface="Times New Roman"/>
                <a:sym typeface="Times New Roman"/>
              </a:rPr>
              <a:t>acrónimo de Local </a:t>
            </a:r>
            <a:r>
              <a:rPr lang="pt-BR" dirty="0" err="1">
                <a:solidFill>
                  <a:srgbClr val="00B0F0"/>
                </a:solidFill>
                <a:latin typeface="Times New Roman"/>
                <a:ea typeface="Times New Roman"/>
                <a:cs typeface="Times New Roman"/>
                <a:sym typeface="Times New Roman"/>
              </a:rPr>
              <a:t>Area</a:t>
            </a:r>
            <a:r>
              <a:rPr lang="pt-BR" dirty="0">
                <a:solidFill>
                  <a:srgbClr val="00B0F0"/>
                </a:solidFill>
                <a:latin typeface="Times New Roman"/>
                <a:ea typeface="Times New Roman"/>
                <a:cs typeface="Times New Roman"/>
                <a:sym typeface="Times New Roman"/>
              </a:rPr>
              <a:t> Network</a:t>
            </a:r>
            <a:r>
              <a:rPr lang="pt-BR" dirty="0">
                <a:latin typeface="Times New Roman"/>
                <a:ea typeface="Times New Roman"/>
                <a:cs typeface="Times New Roman"/>
                <a:sym typeface="Times New Roman"/>
              </a:rPr>
              <a:t>, é o nome que se dá a uma rede de caráter local, e </a:t>
            </a:r>
            <a:r>
              <a:rPr lang="pt-BR" dirty="0">
                <a:solidFill>
                  <a:srgbClr val="00B0F0"/>
                </a:solidFill>
                <a:latin typeface="Times New Roman"/>
                <a:ea typeface="Times New Roman"/>
                <a:cs typeface="Times New Roman"/>
                <a:sym typeface="Times New Roman"/>
              </a:rPr>
              <a:t>cobrem uma área geográfica reduzida, tipicamente um escritório</a:t>
            </a:r>
            <a:r>
              <a:rPr lang="pt-BR" dirty="0">
                <a:latin typeface="Times New Roman"/>
                <a:ea typeface="Times New Roman"/>
                <a:cs typeface="Times New Roman"/>
                <a:sym typeface="Times New Roman"/>
              </a:rPr>
              <a:t> ou uma empresa, </a:t>
            </a:r>
            <a:r>
              <a:rPr lang="pt-BR" dirty="0">
                <a:solidFill>
                  <a:srgbClr val="00B0F0"/>
                </a:solidFill>
                <a:latin typeface="Times New Roman"/>
                <a:ea typeface="Times New Roman"/>
                <a:cs typeface="Times New Roman"/>
                <a:sym typeface="Times New Roman"/>
              </a:rPr>
              <a:t>e interligam um número não muito elevado de entidades. </a:t>
            </a:r>
            <a:r>
              <a:rPr lang="pt-BR" dirty="0">
                <a:latin typeface="Times New Roman"/>
                <a:ea typeface="Times New Roman"/>
                <a:cs typeface="Times New Roman"/>
                <a:sym typeface="Times New Roman"/>
              </a:rPr>
              <a:t>São usualmente redes de domínio privado;</a:t>
            </a: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r>
              <a:rPr lang="pt-BR" dirty="0"/>
              <a:t/>
            </a:r>
            <a:br>
              <a:rPr lang="pt-BR" dirty="0"/>
            </a:br>
            <a:r>
              <a:rPr lang="pt-BR" dirty="0">
                <a:solidFill>
                  <a:srgbClr val="454545"/>
                </a:solidFill>
                <a:latin typeface="Times New Roman"/>
                <a:ea typeface="Times New Roman"/>
                <a:cs typeface="Times New Roman"/>
                <a:sym typeface="Times New Roman"/>
              </a:rPr>
              <a:t>(ex. Salas de Aula, Residências, Praças de Alimentação, </a:t>
            </a:r>
            <a:r>
              <a:rPr lang="pt-BR" dirty="0" err="1">
                <a:solidFill>
                  <a:srgbClr val="454545"/>
                </a:solidFill>
                <a:latin typeface="Times New Roman"/>
                <a:ea typeface="Times New Roman"/>
                <a:cs typeface="Times New Roman"/>
                <a:sym typeface="Times New Roman"/>
              </a:rPr>
              <a:t>etc</a:t>
            </a:r>
            <a:r>
              <a:rPr lang="pt-BR" dirty="0">
                <a:solidFill>
                  <a:srgbClr val="454545"/>
                </a:solidFill>
                <a:latin typeface="Times New Roman"/>
                <a:ea typeface="Times New Roman"/>
                <a:cs typeface="Times New Roman"/>
                <a:sym typeface="Times New Roman"/>
              </a:rPr>
              <a:t>)..</a:t>
            </a:r>
            <a:endParaRPr dirty="0"/>
          </a:p>
          <a:p>
            <a:pPr marL="0" lvl="0" indent="0" algn="l" rtl="0">
              <a:spcBef>
                <a:spcPts val="480"/>
              </a:spcBef>
              <a:spcAft>
                <a:spcPts val="0"/>
              </a:spcAft>
              <a:buSzPts val="2400"/>
              <a:buFont typeface="Comic Sans MS"/>
              <a:buNone/>
            </a:pPr>
            <a:endParaRPr dirty="0"/>
          </a:p>
        </p:txBody>
      </p:sp>
      <p:sp>
        <p:nvSpPr>
          <p:cNvPr id="338" name="Google Shape;338;p43"/>
          <p:cNvSpPr/>
          <p:nvPr/>
        </p:nvSpPr>
        <p:spPr>
          <a:xfrm>
            <a:off x="3933320" y="3394868"/>
            <a:ext cx="10646776" cy="4571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Book Antiqua"/>
              <a:ea typeface="Book Antiqua"/>
              <a:cs typeface="Book Antiqua"/>
              <a:sym typeface="Book Antiqua"/>
            </a:endParaRPr>
          </a:p>
        </p:txBody>
      </p:sp>
      <p:pic>
        <p:nvPicPr>
          <p:cNvPr id="339" name="Google Shape;339;p43"/>
          <p:cNvPicPr preferRelativeResize="0"/>
          <p:nvPr/>
        </p:nvPicPr>
        <p:blipFill rotWithShape="1">
          <a:blip r:embed="rId4">
            <a:alphaModFix/>
          </a:blip>
          <a:srcRect/>
          <a:stretch/>
        </p:blipFill>
        <p:spPr>
          <a:xfrm>
            <a:off x="3132754" y="3199757"/>
            <a:ext cx="3538394" cy="2461491"/>
          </a:xfrm>
          <a:prstGeom prst="rect">
            <a:avLst/>
          </a:prstGeom>
          <a:noFill/>
          <a:ln>
            <a:noFill/>
          </a:ln>
        </p:spPr>
      </p:pic>
      <p:sp>
        <p:nvSpPr>
          <p:cNvPr id="7" name="Retângulo 6"/>
          <p:cNvSpPr/>
          <p:nvPr/>
        </p:nvSpPr>
        <p:spPr>
          <a:xfrm>
            <a:off x="486886" y="270668"/>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IMPORTANTE</a:t>
            </a:r>
          </a:p>
          <a:p>
            <a:pPr algn="ctr"/>
            <a:endParaRPr lang="pt-BR"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4"/>
          <p:cNvPicPr preferRelativeResize="0"/>
          <p:nvPr/>
        </p:nvPicPr>
        <p:blipFill rotWithShape="1">
          <a:blip r:embed="rId3">
            <a:alphaModFix/>
          </a:blip>
          <a:srcRect/>
          <a:stretch/>
        </p:blipFill>
        <p:spPr>
          <a:xfrm>
            <a:off x="56926" y="-32120"/>
            <a:ext cx="9140825" cy="6858000"/>
          </a:xfrm>
          <a:prstGeom prst="rect">
            <a:avLst/>
          </a:prstGeom>
          <a:noFill/>
          <a:ln>
            <a:noFill/>
          </a:ln>
        </p:spPr>
      </p:pic>
      <p:sp>
        <p:nvSpPr>
          <p:cNvPr id="345" name="Google Shape;345;p44"/>
          <p:cNvSpPr txBox="1">
            <a:spLocks noGrp="1"/>
          </p:cNvSpPr>
          <p:nvPr>
            <p:ph type="title"/>
          </p:nvPr>
        </p:nvSpPr>
        <p:spPr>
          <a:xfrm>
            <a:off x="-34359" y="0"/>
            <a:ext cx="8610600" cy="2370138"/>
          </a:xfrm>
          <a:prstGeom prst="rect">
            <a:avLst/>
          </a:prstGeom>
          <a:noFill/>
          <a:ln>
            <a:noFill/>
          </a:ln>
        </p:spPr>
        <p:txBody>
          <a:bodyPr spcFirstLastPara="1" wrap="square" lIns="91425" tIns="45700" rIns="91425" bIns="45700" anchor="ctr" anchorCtr="0">
            <a:noAutofit/>
          </a:bodyPr>
          <a:lstStyle/>
          <a:p>
            <a:pPr marL="331788" lvl="0" indent="-331788" algn="r" rtl="0">
              <a:lnSpc>
                <a:spcPct val="217857"/>
              </a:lnSpc>
              <a:spcBef>
                <a:spcPts val="0"/>
              </a:spcBef>
              <a:spcAft>
                <a:spcPts val="0"/>
              </a:spcAft>
              <a:buClr>
                <a:srgbClr val="000066"/>
              </a:buClr>
              <a:buSzPts val="2800"/>
              <a:buFont typeface="Comic Sans MS"/>
              <a:buNone/>
            </a:pPr>
            <a:r>
              <a:rPr lang="pt-BR" sz="2800" b="1" dirty="0">
                <a:solidFill>
                  <a:srgbClr val="000066"/>
                </a:solidFill>
                <a:latin typeface="Times New Roman"/>
                <a:ea typeface="Times New Roman"/>
                <a:cs typeface="Times New Roman"/>
                <a:sym typeface="Times New Roman"/>
              </a:rPr>
              <a:t>CARACTERÍSTICAS</a:t>
            </a:r>
            <a:r>
              <a:rPr lang="pt-BR" sz="2800" dirty="0">
                <a:solidFill>
                  <a:srgbClr val="000000"/>
                </a:solidFill>
                <a:latin typeface="Sofia"/>
                <a:ea typeface="Sofia"/>
                <a:cs typeface="Sofia"/>
                <a:sym typeface="Sofia"/>
              </a:rPr>
              <a:t/>
            </a:r>
            <a:br>
              <a:rPr lang="pt-BR" sz="2800" dirty="0">
                <a:solidFill>
                  <a:srgbClr val="000000"/>
                </a:solidFill>
                <a:latin typeface="Sofia"/>
                <a:ea typeface="Sofia"/>
                <a:cs typeface="Sofia"/>
                <a:sym typeface="Sofia"/>
              </a:rPr>
            </a:br>
            <a:endParaRPr dirty="0"/>
          </a:p>
        </p:txBody>
      </p:sp>
      <p:sp>
        <p:nvSpPr>
          <p:cNvPr id="346" name="Google Shape;346;p44"/>
          <p:cNvSpPr txBox="1">
            <a:spLocks noGrp="1"/>
          </p:cNvSpPr>
          <p:nvPr>
            <p:ph type="body" idx="1"/>
          </p:nvPr>
        </p:nvSpPr>
        <p:spPr>
          <a:xfrm>
            <a:off x="110679" y="1185068"/>
            <a:ext cx="9033321" cy="54842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000"/>
              <a:buNone/>
            </a:pPr>
            <a:r>
              <a:rPr lang="pt-BR" sz="2000">
                <a:solidFill>
                  <a:schemeClr val="dk1"/>
                </a:solidFill>
              </a:rPr>
              <a:t>• Alta Velocidade</a:t>
            </a:r>
            <a:endParaRPr/>
          </a:p>
          <a:p>
            <a:pPr marL="0" lvl="0" indent="0" algn="l" rtl="0">
              <a:spcBef>
                <a:spcPts val="400"/>
              </a:spcBef>
              <a:spcAft>
                <a:spcPts val="0"/>
              </a:spcAft>
              <a:buSzPts val="2000"/>
              <a:buNone/>
            </a:pPr>
            <a:r>
              <a:rPr lang="pt-BR" sz="2000">
                <a:solidFill>
                  <a:schemeClr val="dk1"/>
                </a:solidFill>
              </a:rPr>
              <a:t>• Baixo Custo</a:t>
            </a:r>
            <a:endParaRPr/>
          </a:p>
          <a:p>
            <a:pPr marL="0" lvl="0" indent="0" algn="l" rtl="0">
              <a:spcBef>
                <a:spcPts val="400"/>
              </a:spcBef>
              <a:spcAft>
                <a:spcPts val="0"/>
              </a:spcAft>
              <a:buSzPts val="2000"/>
              <a:buNone/>
            </a:pPr>
            <a:r>
              <a:rPr lang="pt-BR" sz="2000">
                <a:solidFill>
                  <a:schemeClr val="dk1"/>
                </a:solidFill>
              </a:rPr>
              <a:t>• Alta Confiabilidade</a:t>
            </a:r>
            <a:endParaRPr/>
          </a:p>
          <a:p>
            <a:pPr marL="0" lvl="0" indent="0" algn="l" rtl="0">
              <a:spcBef>
                <a:spcPts val="400"/>
              </a:spcBef>
              <a:spcAft>
                <a:spcPts val="0"/>
              </a:spcAft>
              <a:buSzPts val="2000"/>
              <a:buNone/>
            </a:pPr>
            <a:r>
              <a:rPr lang="pt-BR" sz="2000">
                <a:solidFill>
                  <a:schemeClr val="dk1"/>
                </a:solidFill>
              </a:rPr>
              <a:t>• Flexibilidade na Instalação</a:t>
            </a:r>
            <a:endParaRPr/>
          </a:p>
          <a:p>
            <a:pPr marL="0" lvl="0" indent="0" algn="l" rtl="0">
              <a:spcBef>
                <a:spcPts val="400"/>
              </a:spcBef>
              <a:spcAft>
                <a:spcPts val="0"/>
              </a:spcAft>
              <a:buSzPts val="2000"/>
              <a:buNone/>
            </a:pPr>
            <a:r>
              <a:rPr lang="pt-BR" sz="2000">
                <a:solidFill>
                  <a:schemeClr val="dk1"/>
                </a:solidFill>
              </a:rPr>
              <a:t>• Expansibilidade</a:t>
            </a:r>
            <a:endParaRPr/>
          </a:p>
          <a:p>
            <a:pPr marL="0" lvl="0" indent="0" algn="l" rtl="0">
              <a:spcBef>
                <a:spcPts val="400"/>
              </a:spcBef>
              <a:spcAft>
                <a:spcPts val="0"/>
              </a:spcAft>
              <a:buSzPts val="2000"/>
              <a:buNone/>
            </a:pPr>
            <a:r>
              <a:rPr lang="pt-BR" sz="2000">
                <a:solidFill>
                  <a:schemeClr val="dk1"/>
                </a:solidFill>
              </a:rPr>
              <a:t>• Facilidade de Acesso</a:t>
            </a:r>
            <a:endParaRPr/>
          </a:p>
          <a:p>
            <a:pPr marL="0" lvl="0" indent="0" algn="l" rtl="0">
              <a:spcBef>
                <a:spcPts val="400"/>
              </a:spcBef>
              <a:spcAft>
                <a:spcPts val="0"/>
              </a:spcAft>
              <a:buSzPts val="2000"/>
              <a:buNone/>
            </a:pPr>
            <a:r>
              <a:rPr lang="pt-BR" sz="2000">
                <a:solidFill>
                  <a:schemeClr val="dk1"/>
                </a:solidFill>
              </a:rPr>
              <a:t>• Adequação à Aplicação</a:t>
            </a:r>
            <a:endParaRPr/>
          </a:p>
          <a:p>
            <a:pPr marL="0" lvl="0" indent="0" algn="l" rtl="0">
              <a:spcBef>
                <a:spcPts val="400"/>
              </a:spcBef>
              <a:spcAft>
                <a:spcPts val="0"/>
              </a:spcAft>
              <a:buSzPts val="2000"/>
              <a:buNone/>
            </a:pPr>
            <a:r>
              <a:rPr lang="pt-BR" sz="2000">
                <a:solidFill>
                  <a:schemeClr val="dk1"/>
                </a:solidFill>
              </a:rPr>
              <a:t>• Padronização</a:t>
            </a:r>
            <a:endParaRPr/>
          </a:p>
          <a:p>
            <a:pPr marL="0" lvl="0" indent="0" algn="l" rtl="0">
              <a:spcBef>
                <a:spcPts val="400"/>
              </a:spcBef>
              <a:spcAft>
                <a:spcPts val="0"/>
              </a:spcAft>
              <a:buSzPts val="2000"/>
              <a:buNone/>
            </a:pPr>
            <a:r>
              <a:rPr lang="pt-BR" sz="2000">
                <a:solidFill>
                  <a:schemeClr val="dk1"/>
                </a:solidFill>
              </a:rPr>
              <a:t>• Geograficamente limitada</a:t>
            </a:r>
            <a:endParaRPr/>
          </a:p>
          <a:p>
            <a:pPr marL="0" lvl="0" indent="0" algn="l" rtl="0">
              <a:spcBef>
                <a:spcPts val="480"/>
              </a:spcBef>
              <a:spcAft>
                <a:spcPts val="0"/>
              </a:spcAft>
              <a:buSzPts val="2400"/>
              <a:buFont typeface="Comic Sans MS"/>
              <a:buNone/>
            </a:pPr>
            <a:endParaRPr/>
          </a:p>
        </p:txBody>
      </p:sp>
      <p:sp>
        <p:nvSpPr>
          <p:cNvPr id="347" name="Google Shape;347;p44"/>
          <p:cNvSpPr/>
          <p:nvPr/>
        </p:nvSpPr>
        <p:spPr>
          <a:xfrm>
            <a:off x="3933320" y="3394868"/>
            <a:ext cx="10646776" cy="4571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Book Antiqua"/>
              <a:ea typeface="Book Antiqua"/>
              <a:cs typeface="Book Antiqua"/>
              <a:sym typeface="Book Antiqua"/>
            </a:endParaRPr>
          </a:p>
        </p:txBody>
      </p:sp>
      <p:pic>
        <p:nvPicPr>
          <p:cNvPr id="348" name="Google Shape;348;p44"/>
          <p:cNvPicPr preferRelativeResize="0"/>
          <p:nvPr/>
        </p:nvPicPr>
        <p:blipFill rotWithShape="1">
          <a:blip r:embed="rId4">
            <a:alphaModFix/>
          </a:blip>
          <a:srcRect/>
          <a:stretch/>
        </p:blipFill>
        <p:spPr>
          <a:xfrm>
            <a:off x="4062913" y="1269206"/>
            <a:ext cx="4618514" cy="3212879"/>
          </a:xfrm>
          <a:prstGeom prst="rect">
            <a:avLst/>
          </a:prstGeom>
          <a:noFill/>
          <a:ln>
            <a:noFill/>
          </a:ln>
        </p:spPr>
      </p:pic>
      <p:sp>
        <p:nvSpPr>
          <p:cNvPr id="7" name="Retângulo 6"/>
          <p:cNvSpPr/>
          <p:nvPr/>
        </p:nvSpPr>
        <p:spPr>
          <a:xfrm>
            <a:off x="439385" y="270668"/>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IMPORTANTE</a:t>
            </a:r>
          </a:p>
          <a:p>
            <a:pPr algn="ctr"/>
            <a:endParaRPr lang="pt-BR" dirty="0">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p:nvPr/>
        </p:nvPicPr>
        <p:blipFill rotWithShape="1">
          <a:blip r:embed="rId3">
            <a:alphaModFix/>
          </a:blip>
          <a:srcRect/>
          <a:stretch/>
        </p:blipFill>
        <p:spPr>
          <a:xfrm>
            <a:off x="0" y="-1588"/>
            <a:ext cx="9144000" cy="6935788"/>
          </a:xfrm>
          <a:prstGeom prst="rect">
            <a:avLst/>
          </a:prstGeom>
          <a:noFill/>
          <a:ln>
            <a:noFill/>
          </a:ln>
        </p:spPr>
      </p:pic>
      <p:sp>
        <p:nvSpPr>
          <p:cNvPr id="356" name="Google Shape;356;p45"/>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pt-BR" sz="1400">
                <a:solidFill>
                  <a:srgbClr val="000000"/>
                </a:solidFill>
                <a:latin typeface="Times New Roman"/>
                <a:ea typeface="Times New Roman"/>
                <a:cs typeface="Times New Roman"/>
                <a:sym typeface="Times New Roman"/>
              </a:rPr>
              <a:t>32</a:t>
            </a:fld>
            <a:endParaRPr sz="1400">
              <a:solidFill>
                <a:srgbClr val="000000"/>
              </a:solidFill>
              <a:latin typeface="Times New Roman"/>
              <a:ea typeface="Times New Roman"/>
              <a:cs typeface="Times New Roman"/>
              <a:sym typeface="Times New Roman"/>
            </a:endParaRPr>
          </a:p>
        </p:txBody>
      </p:sp>
      <p:pic>
        <p:nvPicPr>
          <p:cNvPr id="357" name="Google Shape;357;p45"/>
          <p:cNvPicPr preferRelativeResize="0"/>
          <p:nvPr/>
        </p:nvPicPr>
        <p:blipFill rotWithShape="1">
          <a:blip r:embed="rId4">
            <a:alphaModFix/>
          </a:blip>
          <a:srcRect/>
          <a:stretch/>
        </p:blipFill>
        <p:spPr>
          <a:xfrm>
            <a:off x="1" y="548680"/>
            <a:ext cx="9144000" cy="5205129"/>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46"/>
          <p:cNvPicPr preferRelativeResize="0"/>
          <p:nvPr/>
        </p:nvPicPr>
        <p:blipFill rotWithShape="1">
          <a:blip r:embed="rId3">
            <a:alphaModFix/>
          </a:blip>
          <a:srcRect/>
          <a:stretch/>
        </p:blipFill>
        <p:spPr>
          <a:xfrm>
            <a:off x="-22226" y="-23813"/>
            <a:ext cx="9166225" cy="6935788"/>
          </a:xfrm>
          <a:prstGeom prst="rect">
            <a:avLst/>
          </a:prstGeom>
          <a:noFill/>
          <a:ln>
            <a:noFill/>
          </a:ln>
        </p:spPr>
      </p:pic>
      <p:sp>
        <p:nvSpPr>
          <p:cNvPr id="365" name="Google Shape;365;p46"/>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pt-BR" sz="1400">
                <a:solidFill>
                  <a:srgbClr val="000000"/>
                </a:solidFill>
                <a:latin typeface="Times New Roman"/>
                <a:ea typeface="Times New Roman"/>
                <a:cs typeface="Times New Roman"/>
                <a:sym typeface="Times New Roman"/>
              </a:rPr>
              <a:t>33</a:t>
            </a:fld>
            <a:endParaRPr sz="1400">
              <a:solidFill>
                <a:srgbClr val="000000"/>
              </a:solidFill>
              <a:latin typeface="Times New Roman"/>
              <a:ea typeface="Times New Roman"/>
              <a:cs typeface="Times New Roman"/>
              <a:sym typeface="Times New Roman"/>
            </a:endParaRPr>
          </a:p>
        </p:txBody>
      </p:sp>
      <p:sp>
        <p:nvSpPr>
          <p:cNvPr id="366" name="Google Shape;366;p46"/>
          <p:cNvSpPr txBox="1">
            <a:spLocks noGrp="1"/>
          </p:cNvSpPr>
          <p:nvPr>
            <p:ph type="body" idx="1"/>
          </p:nvPr>
        </p:nvSpPr>
        <p:spPr>
          <a:xfrm>
            <a:off x="24736" y="519265"/>
            <a:ext cx="9143999" cy="5794851"/>
          </a:xfrm>
          <a:prstGeom prst="rect">
            <a:avLst/>
          </a:prstGeom>
          <a:noFill/>
          <a:ln>
            <a:noFill/>
          </a:ln>
        </p:spPr>
        <p:txBody>
          <a:bodyPr spcFirstLastPara="1" wrap="square" lIns="44625" tIns="18000" rIns="44625" bIns="18000" anchor="t" anchorCtr="0">
            <a:noAutofit/>
          </a:bodyPr>
          <a:lstStyle/>
          <a:p>
            <a:pPr marL="330200" lvl="0" indent="-330200" algn="r" rtl="0">
              <a:lnSpc>
                <a:spcPct val="95000"/>
              </a:lnSpc>
              <a:spcBef>
                <a:spcPts val="0"/>
              </a:spcBef>
              <a:spcAft>
                <a:spcPts val="0"/>
              </a:spcAft>
              <a:buSzPts val="2100"/>
              <a:buFont typeface="Comic Sans MS"/>
              <a:buNone/>
            </a:pPr>
            <a:r>
              <a:rPr lang="pt-BR" sz="2800" b="1">
                <a:solidFill>
                  <a:srgbClr val="000066"/>
                </a:solidFill>
                <a:latin typeface="Times New Roman"/>
                <a:ea typeface="Times New Roman"/>
                <a:cs typeface="Times New Roman"/>
                <a:sym typeface="Times New Roman"/>
              </a:rPr>
              <a:t>Rede local é normalmente composta por:</a:t>
            </a:r>
            <a:endParaRPr/>
          </a:p>
          <a:p>
            <a:pPr marL="330200" lvl="0" indent="-330200" algn="just" rtl="0">
              <a:lnSpc>
                <a:spcPct val="95000"/>
              </a:lnSpc>
              <a:spcBef>
                <a:spcPts val="1113"/>
              </a:spcBef>
              <a:spcAft>
                <a:spcPts val="0"/>
              </a:spcAft>
              <a:buSzPts val="1800"/>
              <a:buFont typeface="Comic Sans MS"/>
              <a:buNone/>
            </a:pPr>
            <a:endParaRPr sz="2400">
              <a:solidFill>
                <a:schemeClr val="accent2"/>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800"/>
              <a:buFont typeface="Comic Sans MS"/>
              <a:buNone/>
            </a:pPr>
            <a:r>
              <a:rPr lang="pt-BR" b="1">
                <a:solidFill>
                  <a:srgbClr val="000066"/>
                </a:solidFill>
                <a:latin typeface="Times New Roman"/>
                <a:ea typeface="Times New Roman"/>
                <a:cs typeface="Times New Roman"/>
                <a:sym typeface="Times New Roman"/>
              </a:rPr>
              <a:t>	Servidores</a:t>
            </a:r>
            <a:r>
              <a:rPr lang="pt-BR" b="1">
                <a:solidFill>
                  <a:srgbClr val="3333CC"/>
                </a:solidFill>
                <a:latin typeface="Times New Roman"/>
                <a:ea typeface="Times New Roman"/>
                <a:cs typeface="Times New Roman"/>
                <a:sym typeface="Times New Roman"/>
              </a:rPr>
              <a:t>: </a:t>
            </a:r>
            <a:r>
              <a:rPr lang="pt-BR">
                <a:solidFill>
                  <a:schemeClr val="dk1"/>
                </a:solidFill>
                <a:latin typeface="Times New Roman"/>
                <a:ea typeface="Times New Roman"/>
                <a:cs typeface="Times New Roman"/>
                <a:sym typeface="Times New Roman"/>
              </a:rPr>
              <a:t>são computadores com alto índice de capacidade de processamento e armazenamento de informações e que têm como principal função compartilhar um determinado tipo de serviço par as estações de trabalho que estão conectadas á rede. Muitos servidores têm como principal objetivo prover diversoso tipos de serviços como e-mail, internet, firewall, impressões </a:t>
            </a:r>
            <a:r>
              <a:rPr lang="pt-BR" i="1">
                <a:solidFill>
                  <a:srgbClr val="000066"/>
                </a:solidFill>
                <a:latin typeface="Times New Roman"/>
                <a:ea typeface="Times New Roman"/>
                <a:cs typeface="Times New Roman"/>
                <a:sym typeface="Times New Roman"/>
              </a:rPr>
              <a:t>etc…</a:t>
            </a:r>
            <a:endParaRPr/>
          </a:p>
          <a:p>
            <a:pPr marL="330200" lvl="0" indent="-330200" algn="just" rtl="0">
              <a:lnSpc>
                <a:spcPct val="95000"/>
              </a:lnSpc>
              <a:spcBef>
                <a:spcPts val="1113"/>
              </a:spcBef>
              <a:spcAft>
                <a:spcPts val="0"/>
              </a:spcAft>
              <a:buSzPts val="1800"/>
              <a:buFont typeface="Comic Sans MS"/>
              <a:buNone/>
            </a:pPr>
            <a:endParaRPr i="1">
              <a:solidFill>
                <a:srgbClr val="000066"/>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800"/>
              <a:buFont typeface="Comic Sans MS"/>
              <a:buNone/>
            </a:pPr>
            <a:r>
              <a:rPr lang="pt-BR" b="1">
                <a:solidFill>
                  <a:srgbClr val="000066"/>
                </a:solidFill>
                <a:latin typeface="Times New Roman"/>
                <a:ea typeface="Times New Roman"/>
                <a:cs typeface="Times New Roman"/>
                <a:sym typeface="Times New Roman"/>
              </a:rPr>
              <a:t>	Estações</a:t>
            </a:r>
            <a:r>
              <a:rPr lang="pt-BR" b="1" i="1">
                <a:solidFill>
                  <a:srgbClr val="000066"/>
                </a:solidFill>
                <a:latin typeface="Times New Roman"/>
                <a:ea typeface="Times New Roman"/>
                <a:cs typeface="Times New Roman"/>
                <a:sym typeface="Times New Roman"/>
              </a:rPr>
              <a:t> </a:t>
            </a:r>
            <a:r>
              <a:rPr lang="pt-BR" b="1" i="1">
                <a:solidFill>
                  <a:schemeClr val="accent2"/>
                </a:solidFill>
                <a:latin typeface="Times New Roman"/>
                <a:ea typeface="Times New Roman"/>
                <a:cs typeface="Times New Roman"/>
                <a:sym typeface="Times New Roman"/>
              </a:rPr>
              <a:t>:</a:t>
            </a:r>
            <a:r>
              <a:rPr lang="pt-BR">
                <a:solidFill>
                  <a:schemeClr val="dk1"/>
                </a:solidFill>
                <a:latin typeface="Times New Roman"/>
                <a:ea typeface="Times New Roman"/>
                <a:cs typeface="Times New Roman"/>
                <a:sym typeface="Times New Roman"/>
              </a:rPr>
              <a:t>As estações de trabalho são conhecidas como clientes de rede.Eles tem como principal função executar tarefas locais e acessar os serviços disponibilizados por servidor de rede.</a:t>
            </a:r>
            <a:endParaRPr b="1" i="1">
              <a:solidFill>
                <a:schemeClr val="accent2"/>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500"/>
              <a:buFont typeface="Comic Sans MS"/>
              <a:buNone/>
            </a:pPr>
            <a:r>
              <a:rPr lang="pt-BR" sz="2000" b="1">
                <a:solidFill>
                  <a:srgbClr val="000066"/>
                </a:solidFill>
              </a:rPr>
              <a:t>	</a:t>
            </a:r>
            <a:endParaRPr sz="1800">
              <a:solidFill>
                <a:schemeClr val="dk1"/>
              </a:solidFill>
            </a:endParaRPr>
          </a:p>
          <a:p>
            <a:pPr marL="330200" lvl="0" indent="-330200" algn="just" rtl="0">
              <a:lnSpc>
                <a:spcPct val="95000"/>
              </a:lnSpc>
              <a:spcBef>
                <a:spcPts val="1113"/>
              </a:spcBef>
              <a:spcAft>
                <a:spcPts val="0"/>
              </a:spcAft>
              <a:buSzPts val="1800"/>
              <a:buFont typeface="Comic Sans MS"/>
              <a:buNone/>
            </a:pPr>
            <a:endParaRPr sz="2400">
              <a:solidFill>
                <a:schemeClr val="dk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47"/>
          <p:cNvPicPr preferRelativeResize="0"/>
          <p:nvPr/>
        </p:nvPicPr>
        <p:blipFill rotWithShape="1">
          <a:blip r:embed="rId3">
            <a:alphaModFix/>
          </a:blip>
          <a:srcRect/>
          <a:stretch/>
        </p:blipFill>
        <p:spPr>
          <a:xfrm>
            <a:off x="-22226" y="-23813"/>
            <a:ext cx="9166225" cy="6935788"/>
          </a:xfrm>
          <a:prstGeom prst="rect">
            <a:avLst/>
          </a:prstGeom>
          <a:noFill/>
          <a:ln>
            <a:noFill/>
          </a:ln>
        </p:spPr>
      </p:pic>
      <p:sp>
        <p:nvSpPr>
          <p:cNvPr id="374" name="Google Shape;374;p4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pt-BR" sz="1400">
                <a:solidFill>
                  <a:srgbClr val="000000"/>
                </a:solidFill>
                <a:latin typeface="Times New Roman"/>
                <a:ea typeface="Times New Roman"/>
                <a:cs typeface="Times New Roman"/>
                <a:sym typeface="Times New Roman"/>
              </a:rPr>
              <a:t>34</a:t>
            </a:fld>
            <a:endParaRPr sz="1400">
              <a:solidFill>
                <a:srgbClr val="000000"/>
              </a:solidFill>
              <a:latin typeface="Times New Roman"/>
              <a:ea typeface="Times New Roman"/>
              <a:cs typeface="Times New Roman"/>
              <a:sym typeface="Times New Roman"/>
            </a:endParaRPr>
          </a:p>
        </p:txBody>
      </p:sp>
      <p:sp>
        <p:nvSpPr>
          <p:cNvPr id="375" name="Google Shape;375;p47"/>
          <p:cNvSpPr txBox="1">
            <a:spLocks noGrp="1"/>
          </p:cNvSpPr>
          <p:nvPr>
            <p:ph type="body" idx="1"/>
          </p:nvPr>
        </p:nvSpPr>
        <p:spPr>
          <a:xfrm>
            <a:off x="107504" y="548680"/>
            <a:ext cx="9143999" cy="6457084"/>
          </a:xfrm>
          <a:prstGeom prst="rect">
            <a:avLst/>
          </a:prstGeom>
          <a:noFill/>
          <a:ln>
            <a:noFill/>
          </a:ln>
        </p:spPr>
        <p:txBody>
          <a:bodyPr spcFirstLastPara="1" wrap="square" lIns="44625" tIns="18000" rIns="44625" bIns="18000" anchor="t" anchorCtr="0">
            <a:noAutofit/>
          </a:bodyPr>
          <a:lstStyle/>
          <a:p>
            <a:pPr marL="330200" lvl="0" indent="-330200" algn="r" rtl="0">
              <a:lnSpc>
                <a:spcPct val="95000"/>
              </a:lnSpc>
              <a:spcBef>
                <a:spcPts val="0"/>
              </a:spcBef>
              <a:spcAft>
                <a:spcPts val="0"/>
              </a:spcAft>
              <a:buSzPts val="2100"/>
              <a:buFont typeface="Comic Sans MS"/>
              <a:buNone/>
            </a:pPr>
            <a:r>
              <a:rPr lang="pt-BR" sz="2800" b="1">
                <a:solidFill>
                  <a:srgbClr val="000066"/>
                </a:solidFill>
                <a:latin typeface="Times New Roman"/>
                <a:ea typeface="Times New Roman"/>
                <a:cs typeface="Times New Roman"/>
                <a:sym typeface="Times New Roman"/>
              </a:rPr>
              <a:t>Rede local é normalmente composta por:</a:t>
            </a:r>
            <a:endParaRPr/>
          </a:p>
          <a:p>
            <a:pPr marL="330200" lvl="0" indent="-330200" algn="just" rtl="0">
              <a:lnSpc>
                <a:spcPct val="95000"/>
              </a:lnSpc>
              <a:spcBef>
                <a:spcPts val="1113"/>
              </a:spcBef>
              <a:spcAft>
                <a:spcPts val="0"/>
              </a:spcAft>
              <a:buSzPts val="2100"/>
              <a:buFont typeface="Comic Sans MS"/>
              <a:buNone/>
            </a:pPr>
            <a:endParaRPr sz="2800">
              <a:solidFill>
                <a:schemeClr val="accent2"/>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800"/>
              <a:buFont typeface="Comic Sans MS"/>
              <a:buNone/>
            </a:pPr>
            <a:r>
              <a:rPr lang="pt-BR" b="1">
                <a:solidFill>
                  <a:srgbClr val="000066"/>
                </a:solidFill>
                <a:latin typeface="Times New Roman"/>
                <a:ea typeface="Times New Roman"/>
                <a:cs typeface="Times New Roman"/>
                <a:sym typeface="Times New Roman"/>
              </a:rPr>
              <a:t>	Sistemas operacionais de redes: </a:t>
            </a:r>
            <a:r>
              <a:rPr lang="pt-BR">
                <a:solidFill>
                  <a:schemeClr val="dk1"/>
                </a:solidFill>
                <a:latin typeface="Times New Roman"/>
                <a:ea typeface="Times New Roman"/>
                <a:cs typeface="Times New Roman"/>
                <a:sym typeface="Times New Roman"/>
              </a:rPr>
              <a:t>è um software  que têm a função dar suporte á rede esses sistemas estão divididos em 2 classes clientes e servidores.</a:t>
            </a:r>
            <a:endParaRPr/>
          </a:p>
          <a:p>
            <a:pPr marL="365760" lvl="0" indent="-365760" algn="just" rtl="0">
              <a:lnSpc>
                <a:spcPct val="95000"/>
              </a:lnSpc>
              <a:spcBef>
                <a:spcPts val="1113"/>
              </a:spcBef>
              <a:spcAft>
                <a:spcPts val="0"/>
              </a:spcAft>
              <a:buSzPts val="1800"/>
              <a:buFont typeface="Noto Sans Symbols"/>
              <a:buChar char="⮚"/>
            </a:pPr>
            <a:r>
              <a:rPr lang="pt-BR">
                <a:solidFill>
                  <a:schemeClr val="dk1"/>
                </a:solidFill>
                <a:latin typeface="Times New Roman"/>
                <a:ea typeface="Times New Roman"/>
                <a:cs typeface="Times New Roman"/>
                <a:sym typeface="Times New Roman"/>
              </a:rPr>
              <a:t>O cliente executa tarefas básicas para acessar uma rede e compartilhar pequenas funções.</a:t>
            </a:r>
            <a:endParaRPr/>
          </a:p>
          <a:p>
            <a:pPr marL="365760" lvl="0" indent="-365760" algn="just" rtl="0">
              <a:lnSpc>
                <a:spcPct val="95000"/>
              </a:lnSpc>
              <a:spcBef>
                <a:spcPts val="1113"/>
              </a:spcBef>
              <a:spcAft>
                <a:spcPts val="0"/>
              </a:spcAft>
              <a:buSzPts val="1800"/>
              <a:buFont typeface="Noto Sans Symbols"/>
              <a:buChar char="⮚"/>
            </a:pPr>
            <a:r>
              <a:rPr lang="pt-BR">
                <a:solidFill>
                  <a:schemeClr val="dk1"/>
                </a:solidFill>
                <a:latin typeface="Times New Roman"/>
                <a:ea typeface="Times New Roman"/>
                <a:cs typeface="Times New Roman"/>
                <a:sym typeface="Times New Roman"/>
              </a:rPr>
              <a:t>O servidor já e um sitema que executa várias funções de controles e seguranças.</a:t>
            </a:r>
            <a:endParaRPr/>
          </a:p>
          <a:p>
            <a:pPr marL="330200" lvl="0" indent="-330200" algn="just" rtl="0">
              <a:lnSpc>
                <a:spcPct val="95000"/>
              </a:lnSpc>
              <a:spcBef>
                <a:spcPts val="1113"/>
              </a:spcBef>
              <a:spcAft>
                <a:spcPts val="0"/>
              </a:spcAft>
              <a:buSzPts val="1800"/>
              <a:buFont typeface="Comic Sans MS"/>
              <a:buNone/>
            </a:pPr>
            <a:endParaRPr>
              <a:solidFill>
                <a:schemeClr val="dk1"/>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800"/>
              <a:buFont typeface="Comic Sans MS"/>
              <a:buNone/>
            </a:pPr>
            <a:r>
              <a:rPr lang="pt-BR" b="1">
                <a:solidFill>
                  <a:srgbClr val="000066"/>
                </a:solidFill>
                <a:latin typeface="Times New Roman"/>
                <a:ea typeface="Times New Roman"/>
                <a:cs typeface="Times New Roman"/>
                <a:sym typeface="Times New Roman"/>
              </a:rPr>
              <a:t>	Meios de transporte: </a:t>
            </a:r>
            <a:r>
              <a:rPr lang="pt-BR">
                <a:solidFill>
                  <a:schemeClr val="dk1"/>
                </a:solidFill>
                <a:latin typeface="Times New Roman"/>
                <a:ea typeface="Times New Roman"/>
                <a:cs typeface="Times New Roman"/>
                <a:sym typeface="Times New Roman"/>
              </a:rPr>
              <a:t>è a forma pela qual as informações vão ser enviadas pela rede os meios mais utilizados hoje são os ethernet e wireless que podem vária na velocidade de 10 a 10000 Mbps</a:t>
            </a:r>
            <a:endParaRPr/>
          </a:p>
          <a:p>
            <a:pPr marL="330200" lvl="0" indent="-330200" algn="just" rtl="0">
              <a:lnSpc>
                <a:spcPct val="95000"/>
              </a:lnSpc>
              <a:spcBef>
                <a:spcPts val="1113"/>
              </a:spcBef>
              <a:spcAft>
                <a:spcPts val="0"/>
              </a:spcAft>
              <a:buSzPts val="1350"/>
              <a:buFont typeface="Comic Sans MS"/>
              <a:buNone/>
            </a:pPr>
            <a:endParaRPr sz="1800">
              <a:solidFill>
                <a:schemeClr val="dk1"/>
              </a:solidFill>
            </a:endParaRPr>
          </a:p>
          <a:p>
            <a:pPr marL="330200" lvl="0" indent="-330200" algn="just" rtl="0">
              <a:lnSpc>
                <a:spcPct val="95000"/>
              </a:lnSpc>
              <a:spcBef>
                <a:spcPts val="1113"/>
              </a:spcBef>
              <a:spcAft>
                <a:spcPts val="0"/>
              </a:spcAft>
              <a:buSzPts val="1800"/>
              <a:buFont typeface="Comic Sans MS"/>
              <a:buNone/>
            </a:pPr>
            <a:endParaRPr sz="2400">
              <a:solidFill>
                <a:schemeClr val="dk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8"/>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381" name="Google Shape;381;p48"/>
          <p:cNvSpPr txBox="1">
            <a:spLocks noGrp="1"/>
          </p:cNvSpPr>
          <p:nvPr>
            <p:ph type="title"/>
          </p:nvPr>
        </p:nvSpPr>
        <p:spPr>
          <a:xfrm>
            <a:off x="1043608" y="404664"/>
            <a:ext cx="7761288" cy="2370138"/>
          </a:xfrm>
          <a:prstGeom prst="rect">
            <a:avLst/>
          </a:prstGeom>
          <a:noFill/>
          <a:ln>
            <a:noFill/>
          </a:ln>
        </p:spPr>
        <p:txBody>
          <a:bodyPr spcFirstLastPara="1" wrap="square" lIns="91425" tIns="45700" rIns="91425" bIns="45700" anchor="ctr" anchorCtr="0">
            <a:noAutofit/>
          </a:bodyPr>
          <a:lstStyle/>
          <a:p>
            <a:pPr marL="331788" lvl="0" indent="-331788" algn="r" rtl="0">
              <a:lnSpc>
                <a:spcPct val="217857"/>
              </a:lnSpc>
              <a:spcBef>
                <a:spcPts val="0"/>
              </a:spcBef>
              <a:spcAft>
                <a:spcPts val="0"/>
              </a:spcAft>
              <a:buClr>
                <a:srgbClr val="000066"/>
              </a:buClr>
              <a:buSzPts val="2800"/>
              <a:buFont typeface="Comic Sans MS"/>
              <a:buNone/>
            </a:pPr>
            <a:r>
              <a:rPr lang="pt-BR" sz="2800" b="1">
                <a:solidFill>
                  <a:srgbClr val="000066"/>
                </a:solidFill>
                <a:latin typeface="Times New Roman"/>
                <a:ea typeface="Times New Roman"/>
                <a:cs typeface="Times New Roman"/>
                <a:sym typeface="Times New Roman"/>
              </a:rPr>
              <a:t>TAMANHO DE LANS</a:t>
            </a:r>
            <a:r>
              <a:rPr lang="pt-BR" sz="2800">
                <a:solidFill>
                  <a:srgbClr val="000000"/>
                </a:solidFill>
                <a:latin typeface="Sofia"/>
                <a:ea typeface="Sofia"/>
                <a:cs typeface="Sofia"/>
                <a:sym typeface="Sofia"/>
              </a:rPr>
              <a:t/>
            </a:r>
            <a:br>
              <a:rPr lang="pt-BR" sz="2800">
                <a:solidFill>
                  <a:srgbClr val="000000"/>
                </a:solidFill>
                <a:latin typeface="Sofia"/>
                <a:ea typeface="Sofia"/>
                <a:cs typeface="Sofia"/>
                <a:sym typeface="Sofia"/>
              </a:rPr>
            </a:br>
            <a:endParaRPr/>
          </a:p>
        </p:txBody>
      </p:sp>
      <p:sp>
        <p:nvSpPr>
          <p:cNvPr id="382" name="Google Shape;382;p48"/>
          <p:cNvSpPr txBox="1">
            <a:spLocks noGrp="1"/>
          </p:cNvSpPr>
          <p:nvPr>
            <p:ph type="body" idx="1"/>
          </p:nvPr>
        </p:nvSpPr>
        <p:spPr>
          <a:xfrm>
            <a:off x="3175" y="2370138"/>
            <a:ext cx="9140825" cy="2354262"/>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SzPts val="2400"/>
              <a:buFont typeface="Comic Sans MS"/>
              <a:buNone/>
            </a:pPr>
            <a:r>
              <a:rPr lang="pt-BR" sz="2400">
                <a:solidFill>
                  <a:srgbClr val="000066"/>
                </a:solidFill>
                <a:latin typeface="Times New Roman"/>
                <a:ea typeface="Times New Roman"/>
                <a:cs typeface="Times New Roman"/>
                <a:sym typeface="Times New Roman"/>
              </a:rPr>
              <a:t>As LANs </a:t>
            </a:r>
            <a:r>
              <a:rPr lang="pt-BR" sz="2400">
                <a:solidFill>
                  <a:schemeClr val="dk1"/>
                </a:solidFill>
                <a:latin typeface="Times New Roman"/>
                <a:ea typeface="Times New Roman"/>
                <a:cs typeface="Times New Roman"/>
                <a:sym typeface="Times New Roman"/>
              </a:rPr>
              <a:t>têm um tamanho restrito (10km no máximo, até passarem a ser denominadas MANs), quer dizer que, quanto maior for a distância de um nó da rede ao outro, maior será a taxa de erros que ocorrerão devido à diminuição do sinal.</a:t>
            </a:r>
            <a:endParaRPr/>
          </a:p>
          <a:p>
            <a:pPr marL="0" lvl="0" indent="0" algn="l" rtl="0">
              <a:lnSpc>
                <a:spcPct val="90000"/>
              </a:lnSpc>
              <a:spcBef>
                <a:spcPts val="480"/>
              </a:spcBef>
              <a:spcAft>
                <a:spcPts val="0"/>
              </a:spcAft>
              <a:buSzPts val="2400"/>
              <a:buFont typeface="Comic Sans MS"/>
              <a:buNone/>
            </a:pPr>
            <a:r>
              <a:rPr lang="pt-BR"/>
              <a:t/>
            </a:r>
            <a:br>
              <a:rPr lang="pt-BR"/>
            </a:b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49"/>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388" name="Google Shape;388;p49"/>
          <p:cNvSpPr txBox="1">
            <a:spLocks noGrp="1"/>
          </p:cNvSpPr>
          <p:nvPr>
            <p:ph type="title"/>
          </p:nvPr>
        </p:nvSpPr>
        <p:spPr>
          <a:xfrm>
            <a:off x="827584" y="-213568"/>
            <a:ext cx="7761288" cy="1838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Times New Roman"/>
              <a:buNone/>
            </a:pPr>
            <a:r>
              <a:rPr lang="pt-BR" sz="2800" b="1">
                <a:solidFill>
                  <a:srgbClr val="000066"/>
                </a:solidFill>
                <a:latin typeface="Times New Roman"/>
                <a:ea typeface="Times New Roman"/>
                <a:cs typeface="Times New Roman"/>
                <a:sym typeface="Times New Roman"/>
              </a:rPr>
              <a:t>MAN</a:t>
            </a:r>
            <a:endParaRPr b="1"/>
          </a:p>
        </p:txBody>
      </p:sp>
      <p:sp>
        <p:nvSpPr>
          <p:cNvPr id="389" name="Google Shape;389;p49"/>
          <p:cNvSpPr txBox="1">
            <a:spLocks noGrp="1"/>
          </p:cNvSpPr>
          <p:nvPr>
            <p:ph type="body" idx="1"/>
          </p:nvPr>
        </p:nvSpPr>
        <p:spPr>
          <a:xfrm>
            <a:off x="-324544" y="1412776"/>
            <a:ext cx="9468544" cy="4916587"/>
          </a:xfrm>
          <a:prstGeom prst="rect">
            <a:avLst/>
          </a:prstGeom>
          <a:noFill/>
          <a:ln>
            <a:noFill/>
          </a:ln>
        </p:spPr>
        <p:txBody>
          <a:bodyPr spcFirstLastPara="1" wrap="square" lIns="91425" tIns="45700" rIns="91425" bIns="45700" anchor="t" anchorCtr="0">
            <a:noAutofit/>
          </a:bodyPr>
          <a:lstStyle/>
          <a:p>
            <a:pPr marL="330200" lvl="0" indent="-330200" algn="just" rtl="0">
              <a:lnSpc>
                <a:spcPct val="100000"/>
              </a:lnSpc>
              <a:spcBef>
                <a:spcPts val="0"/>
              </a:spcBef>
              <a:spcAft>
                <a:spcPts val="0"/>
              </a:spcAft>
              <a:buSzPts val="1350"/>
              <a:buFont typeface="Comic Sans MS"/>
              <a:buNone/>
            </a:pPr>
            <a:r>
              <a:rPr lang="pt-BR" sz="1800">
                <a:solidFill>
                  <a:srgbClr val="FF0000"/>
                </a:solidFill>
                <a:latin typeface="Times New Roman"/>
                <a:ea typeface="Times New Roman"/>
                <a:cs typeface="Times New Roman"/>
                <a:sym typeface="Times New Roman"/>
              </a:rPr>
              <a:t>	</a:t>
            </a:r>
            <a:r>
              <a:rPr lang="pt-BR" sz="2400">
                <a:solidFill>
                  <a:srgbClr val="000066"/>
                </a:solidFill>
                <a:latin typeface="Times New Roman"/>
                <a:ea typeface="Times New Roman"/>
                <a:cs typeface="Times New Roman"/>
                <a:sym typeface="Times New Roman"/>
              </a:rPr>
              <a:t>MAN (</a:t>
            </a:r>
            <a:r>
              <a:rPr lang="pt-BR" sz="2400" i="1">
                <a:solidFill>
                  <a:srgbClr val="000066"/>
                </a:solidFill>
                <a:latin typeface="Times New Roman"/>
                <a:ea typeface="Times New Roman"/>
                <a:cs typeface="Times New Roman"/>
                <a:sym typeface="Times New Roman"/>
              </a:rPr>
              <a:t>Metropolitan Area Network</a:t>
            </a:r>
            <a:r>
              <a:rPr lang="pt-BR" sz="2400">
                <a:solidFill>
                  <a:srgbClr val="000066"/>
                </a:solidFill>
                <a:latin typeface="Times New Roman"/>
                <a:ea typeface="Times New Roman"/>
                <a:cs typeface="Times New Roman"/>
                <a:sym typeface="Times New Roman"/>
              </a:rPr>
              <a:t>) </a:t>
            </a:r>
            <a:r>
              <a:rPr lang="pt-BR" sz="2400">
                <a:solidFill>
                  <a:srgbClr val="454545"/>
                </a:solidFill>
                <a:latin typeface="Times New Roman"/>
                <a:ea typeface="Times New Roman"/>
                <a:cs typeface="Times New Roman"/>
                <a:sym typeface="Times New Roman"/>
              </a:rPr>
              <a:t>– Permitem a ligação de redes e equipamentos em uma área metropolitana (ex. locais situados em diversos pontos de uma cidade). </a:t>
            </a:r>
            <a:r>
              <a:rPr lang="pt-BR" sz="2400" i="1">
                <a:solidFill>
                  <a:srgbClr val="454545"/>
                </a:solidFill>
                <a:latin typeface="Times New Roman"/>
                <a:ea typeface="Times New Roman"/>
                <a:cs typeface="Times New Roman"/>
                <a:sym typeface="Times New Roman"/>
              </a:rPr>
              <a:t>O serviço NET Virtual pode ser considerado uma Rede MAN</a:t>
            </a:r>
            <a:r>
              <a:rPr lang="pt-BR" sz="2400">
                <a:solidFill>
                  <a:srgbClr val="454545"/>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marL="365760" lvl="0" indent="-213359" algn="l" rtl="0">
              <a:spcBef>
                <a:spcPts val="1593"/>
              </a:spcBef>
              <a:spcAft>
                <a:spcPts val="0"/>
              </a:spcAft>
              <a:buSzPts val="2400"/>
              <a:buFont typeface="Comic Sans MS"/>
              <a:buNone/>
            </a:pPr>
            <a:endParaRPr/>
          </a:p>
        </p:txBody>
      </p:sp>
      <p:pic>
        <p:nvPicPr>
          <p:cNvPr id="390" name="Google Shape;390;p49"/>
          <p:cNvPicPr preferRelativeResize="0"/>
          <p:nvPr/>
        </p:nvPicPr>
        <p:blipFill rotWithShape="1">
          <a:blip r:embed="rId4">
            <a:alphaModFix/>
          </a:blip>
          <a:srcRect/>
          <a:stretch/>
        </p:blipFill>
        <p:spPr>
          <a:xfrm>
            <a:off x="2411760" y="3060766"/>
            <a:ext cx="4968552" cy="32685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50"/>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396" name="Google Shape;396;p50"/>
          <p:cNvSpPr txBox="1">
            <a:spLocks noGrp="1"/>
          </p:cNvSpPr>
          <p:nvPr>
            <p:ph type="title"/>
          </p:nvPr>
        </p:nvSpPr>
        <p:spPr>
          <a:xfrm>
            <a:off x="1043608" y="44824"/>
            <a:ext cx="7761288" cy="19907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Times New Roman"/>
              <a:buNone/>
            </a:pPr>
            <a:r>
              <a:rPr lang="pt-BR" sz="2800" b="1">
                <a:solidFill>
                  <a:srgbClr val="000066"/>
                </a:solidFill>
                <a:latin typeface="Times New Roman"/>
                <a:ea typeface="Times New Roman"/>
                <a:cs typeface="Times New Roman"/>
                <a:sym typeface="Times New Roman"/>
              </a:rPr>
              <a:t>CARACTERÍSTICAS</a:t>
            </a:r>
            <a:r>
              <a:rPr lang="pt-BR" sz="2800">
                <a:solidFill>
                  <a:srgbClr val="000000"/>
                </a:solidFill>
                <a:latin typeface="Sofia"/>
                <a:ea typeface="Sofia"/>
                <a:cs typeface="Sofia"/>
                <a:sym typeface="Sofia"/>
              </a:rPr>
              <a:t/>
            </a:r>
            <a:br>
              <a:rPr lang="pt-BR" sz="2800">
                <a:solidFill>
                  <a:srgbClr val="000000"/>
                </a:solidFill>
                <a:latin typeface="Sofia"/>
                <a:ea typeface="Sofia"/>
                <a:cs typeface="Sofia"/>
                <a:sym typeface="Sofia"/>
              </a:rPr>
            </a:br>
            <a:r>
              <a:rPr lang="pt-BR" sz="2800" b="1">
                <a:solidFill>
                  <a:srgbClr val="000066"/>
                </a:solidFill>
              </a:rPr>
              <a:t> </a:t>
            </a:r>
            <a:endParaRPr/>
          </a:p>
        </p:txBody>
      </p:sp>
      <p:sp>
        <p:nvSpPr>
          <p:cNvPr id="397" name="Google Shape;397;p50"/>
          <p:cNvSpPr txBox="1">
            <a:spLocks noGrp="1"/>
          </p:cNvSpPr>
          <p:nvPr>
            <p:ph type="body" idx="1"/>
          </p:nvPr>
        </p:nvSpPr>
        <p:spPr>
          <a:xfrm>
            <a:off x="0" y="1752600"/>
            <a:ext cx="8915400" cy="3962400"/>
          </a:xfrm>
          <a:prstGeom prst="rect">
            <a:avLst/>
          </a:prstGeom>
          <a:noFill/>
          <a:ln>
            <a:noFill/>
          </a:ln>
        </p:spPr>
        <p:txBody>
          <a:bodyPr spcFirstLastPara="1" wrap="square" lIns="91425" tIns="45700" rIns="91425" bIns="45700" anchor="t" anchorCtr="0">
            <a:noAutofit/>
          </a:bodyPr>
          <a:lstStyle/>
          <a:p>
            <a:pPr marL="365760" lvl="0" indent="-365760" algn="just" rtl="0">
              <a:spcBef>
                <a:spcPts val="0"/>
              </a:spcBef>
              <a:spcAft>
                <a:spcPts val="0"/>
              </a:spcAft>
              <a:buSzPts val="2400"/>
              <a:buChar char="🙣"/>
            </a:pPr>
            <a:r>
              <a:rPr lang="pt-BR">
                <a:latin typeface="Times New Roman"/>
                <a:ea typeface="Times New Roman"/>
                <a:cs typeface="Times New Roman"/>
                <a:sym typeface="Times New Roman"/>
              </a:rPr>
              <a:t>Interligação de LANs com uma distância que cobrem uma cidade ou campus</a:t>
            </a:r>
            <a:endParaRPr/>
          </a:p>
          <a:p>
            <a:pPr marL="365760" lvl="0" indent="-365760" algn="just" rtl="0">
              <a:spcBef>
                <a:spcPts val="480"/>
              </a:spcBef>
              <a:spcAft>
                <a:spcPts val="0"/>
              </a:spcAft>
              <a:buSzPts val="2400"/>
              <a:buChar char="🙣"/>
            </a:pPr>
            <a:r>
              <a:rPr lang="pt-BR">
                <a:latin typeface="Times New Roman"/>
                <a:ea typeface="Times New Roman"/>
                <a:cs typeface="Times New Roman"/>
                <a:sym typeface="Times New Roman"/>
              </a:rPr>
              <a:t>Utilizam tecnologias semelhantes as LANs (Ethernet, Token Ring, etc.)</a:t>
            </a:r>
            <a:endParaRPr/>
          </a:p>
          <a:p>
            <a:pPr marL="365760" lvl="0" indent="-365760" algn="just" rtl="0">
              <a:spcBef>
                <a:spcPts val="480"/>
              </a:spcBef>
              <a:spcAft>
                <a:spcPts val="0"/>
              </a:spcAft>
              <a:buSzPts val="2400"/>
              <a:buChar char="🙣"/>
            </a:pPr>
            <a:r>
              <a:rPr lang="pt-BR">
                <a:latin typeface="Times New Roman"/>
                <a:ea typeface="Times New Roman"/>
                <a:cs typeface="Times New Roman"/>
                <a:sym typeface="Times New Roman"/>
              </a:rPr>
              <a:t>Apresentam uma taxa de erro um pouco maior que a das LANs por causa do tamanho</a:t>
            </a:r>
            <a:endParaRPr/>
          </a:p>
          <a:p>
            <a:pPr marL="365760" lvl="0" indent="-365760" algn="just" rtl="0">
              <a:spcBef>
                <a:spcPts val="480"/>
              </a:spcBef>
              <a:spcAft>
                <a:spcPts val="0"/>
              </a:spcAft>
              <a:buSzPts val="2400"/>
              <a:buChar char="🙣"/>
            </a:pPr>
            <a:r>
              <a:rPr lang="pt-BR">
                <a:latin typeface="Times New Roman"/>
                <a:ea typeface="Times New Roman"/>
                <a:cs typeface="Times New Roman"/>
                <a:sym typeface="Times New Roman"/>
              </a:rPr>
              <a:t>Otimizam a relação custo/benefício devido à utilização de tecnologias semelhantes às das LANs.</a:t>
            </a:r>
            <a:endParaRPr/>
          </a:p>
          <a:p>
            <a:pPr marL="0" lvl="0" indent="0" algn="l" rtl="0">
              <a:lnSpc>
                <a:spcPct val="100000"/>
              </a:lnSpc>
              <a:spcBef>
                <a:spcPts val="480"/>
              </a:spcBef>
              <a:spcAft>
                <a:spcPts val="0"/>
              </a:spcAft>
              <a:buSzPts val="2400"/>
              <a:buFont typeface="Comic Sans MS"/>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51"/>
          <p:cNvPicPr preferRelativeResize="0"/>
          <p:nvPr/>
        </p:nvPicPr>
        <p:blipFill rotWithShape="1">
          <a:blip r:embed="rId3">
            <a:alphaModFix/>
          </a:blip>
          <a:srcRect/>
          <a:stretch/>
        </p:blipFill>
        <p:spPr>
          <a:xfrm>
            <a:off x="-76200" y="-60325"/>
            <a:ext cx="9220200" cy="6918325"/>
          </a:xfrm>
          <a:prstGeom prst="rect">
            <a:avLst/>
          </a:prstGeom>
          <a:noFill/>
          <a:ln>
            <a:noFill/>
          </a:ln>
        </p:spPr>
      </p:pic>
      <p:sp>
        <p:nvSpPr>
          <p:cNvPr id="403" name="Google Shape;403;p51"/>
          <p:cNvSpPr txBox="1">
            <a:spLocks noGrp="1"/>
          </p:cNvSpPr>
          <p:nvPr>
            <p:ph type="title"/>
          </p:nvPr>
        </p:nvSpPr>
        <p:spPr>
          <a:xfrm>
            <a:off x="691356" y="438497"/>
            <a:ext cx="7761288" cy="60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a:solidFill>
                  <a:srgbClr val="000066"/>
                </a:solidFill>
                <a:latin typeface="Droid Sans Mono"/>
                <a:ea typeface="Droid Sans Mono"/>
                <a:cs typeface="Droid Sans Mono"/>
                <a:sym typeface="Droid Sans Mono"/>
              </a:rPr>
              <a:t>WAN</a:t>
            </a:r>
            <a:endParaRPr>
              <a:solidFill>
                <a:srgbClr val="000066"/>
              </a:solidFill>
            </a:endParaRPr>
          </a:p>
        </p:txBody>
      </p:sp>
      <p:sp>
        <p:nvSpPr>
          <p:cNvPr id="404" name="Google Shape;404;p51"/>
          <p:cNvSpPr txBox="1">
            <a:spLocks noGrp="1"/>
          </p:cNvSpPr>
          <p:nvPr>
            <p:ph type="body" idx="1"/>
          </p:nvPr>
        </p:nvSpPr>
        <p:spPr>
          <a:xfrm>
            <a:off x="-76200" y="1268760"/>
            <a:ext cx="9067800" cy="4832003"/>
          </a:xfrm>
          <a:prstGeom prst="rect">
            <a:avLst/>
          </a:prstGeom>
          <a:noFill/>
          <a:ln>
            <a:noFill/>
          </a:ln>
        </p:spPr>
        <p:txBody>
          <a:bodyPr spcFirstLastPara="1" wrap="square" lIns="91425" tIns="45700" rIns="91425" bIns="45700" anchor="t" anchorCtr="0">
            <a:noAutofit/>
          </a:bodyPr>
          <a:lstStyle/>
          <a:p>
            <a:pPr marL="330200" lvl="0" indent="-330200" algn="just" rtl="0">
              <a:lnSpc>
                <a:spcPct val="100000"/>
              </a:lnSpc>
              <a:spcBef>
                <a:spcPts val="0"/>
              </a:spcBef>
              <a:spcAft>
                <a:spcPts val="0"/>
              </a:spcAft>
              <a:buSzPts val="1800"/>
              <a:buFont typeface="Comic Sans MS"/>
              <a:buNone/>
            </a:pPr>
            <a:r>
              <a:rPr lang="pt-BR" sz="2400">
                <a:solidFill>
                  <a:srgbClr val="000066"/>
                </a:solidFill>
                <a:latin typeface="Times New Roman"/>
                <a:ea typeface="Times New Roman"/>
                <a:cs typeface="Times New Roman"/>
                <a:sym typeface="Times New Roman"/>
              </a:rPr>
              <a:t>WAN (</a:t>
            </a:r>
            <a:r>
              <a:rPr lang="pt-BR" sz="2400" i="1">
                <a:solidFill>
                  <a:srgbClr val="000066"/>
                </a:solidFill>
                <a:latin typeface="Times New Roman"/>
                <a:ea typeface="Times New Roman"/>
                <a:cs typeface="Times New Roman"/>
                <a:sym typeface="Times New Roman"/>
              </a:rPr>
              <a:t>Wide Area Network</a:t>
            </a:r>
            <a:r>
              <a:rPr lang="pt-BR" sz="2400">
                <a:solidFill>
                  <a:srgbClr val="000066"/>
                </a:solidFill>
                <a:latin typeface="Times New Roman"/>
                <a:ea typeface="Times New Roman"/>
                <a:cs typeface="Times New Roman"/>
                <a:sym typeface="Times New Roman"/>
              </a:rPr>
              <a:t>)</a:t>
            </a:r>
            <a:r>
              <a:rPr lang="pt-BR" sz="2400">
                <a:solidFill>
                  <a:srgbClr val="FF0000"/>
                </a:solidFill>
                <a:latin typeface="Times New Roman"/>
                <a:ea typeface="Times New Roman"/>
                <a:cs typeface="Times New Roman"/>
                <a:sym typeface="Times New Roman"/>
              </a:rPr>
              <a:t> </a:t>
            </a:r>
            <a:r>
              <a:rPr lang="pt-BR" sz="2400">
                <a:solidFill>
                  <a:srgbClr val="454545"/>
                </a:solidFill>
                <a:latin typeface="Times New Roman"/>
                <a:ea typeface="Times New Roman"/>
                <a:cs typeface="Times New Roman"/>
                <a:sym typeface="Times New Roman"/>
              </a:rPr>
              <a:t>– Permitem a interligação de redes locais, metropolitanas e equipamentos de rede, numa grande área geográfica (ex. país, continente, etc).</a:t>
            </a:r>
            <a:r>
              <a:rPr lang="pt-BR" sz="2400">
                <a:latin typeface="Times New Roman"/>
                <a:ea typeface="Times New Roman"/>
                <a:cs typeface="Times New Roman"/>
                <a:sym typeface="Times New Roman"/>
              </a:rPr>
              <a:t> </a:t>
            </a:r>
            <a:endParaRPr/>
          </a:p>
        </p:txBody>
      </p:sp>
      <p:pic>
        <p:nvPicPr>
          <p:cNvPr id="405" name="Google Shape;405;p51"/>
          <p:cNvPicPr preferRelativeResize="0"/>
          <p:nvPr/>
        </p:nvPicPr>
        <p:blipFill rotWithShape="1">
          <a:blip r:embed="rId4">
            <a:alphaModFix/>
          </a:blip>
          <a:srcRect/>
          <a:stretch/>
        </p:blipFill>
        <p:spPr>
          <a:xfrm>
            <a:off x="1676400" y="2743200"/>
            <a:ext cx="4572000" cy="2527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2"/>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411" name="Google Shape;411;p52"/>
          <p:cNvSpPr txBox="1">
            <a:spLocks noGrp="1"/>
          </p:cNvSpPr>
          <p:nvPr>
            <p:ph type="title"/>
          </p:nvPr>
        </p:nvSpPr>
        <p:spPr>
          <a:xfrm>
            <a:off x="692943" y="-22158"/>
            <a:ext cx="7761288" cy="1685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a:solidFill>
                  <a:srgbClr val="000066"/>
                </a:solidFill>
                <a:latin typeface="Droid Sans Mono"/>
                <a:ea typeface="Droid Sans Mono"/>
                <a:cs typeface="Droid Sans Mono"/>
                <a:sym typeface="Droid Sans Mono"/>
              </a:rPr>
              <a:t>CARACTERISTICAS</a:t>
            </a:r>
            <a:endParaRPr/>
          </a:p>
        </p:txBody>
      </p:sp>
      <p:sp>
        <p:nvSpPr>
          <p:cNvPr id="412" name="Google Shape;412;p52"/>
          <p:cNvSpPr txBox="1">
            <a:spLocks noGrp="1"/>
          </p:cNvSpPr>
          <p:nvPr>
            <p:ph type="body" idx="1"/>
          </p:nvPr>
        </p:nvSpPr>
        <p:spPr>
          <a:xfrm>
            <a:off x="115887" y="2292316"/>
            <a:ext cx="8915400" cy="227336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Font typeface="Comic Sans MS"/>
              <a:buNone/>
            </a:pPr>
            <a:r>
              <a:rPr lang="pt-BR" b="1">
                <a:solidFill>
                  <a:srgbClr val="000066"/>
                </a:solidFill>
                <a:latin typeface="Arial"/>
                <a:ea typeface="Arial"/>
                <a:cs typeface="Arial"/>
                <a:sym typeface="Arial"/>
              </a:rPr>
              <a:t>A maior rede WAN que existe é a Internet.</a:t>
            </a:r>
            <a:endParaRPr/>
          </a:p>
          <a:p>
            <a:pPr marL="0" lvl="0" indent="0" algn="just" rtl="0">
              <a:lnSpc>
                <a:spcPct val="90000"/>
              </a:lnSpc>
              <a:spcBef>
                <a:spcPts val="480"/>
              </a:spcBef>
              <a:spcAft>
                <a:spcPts val="0"/>
              </a:spcAft>
              <a:buSzPts val="2400"/>
              <a:buFont typeface="Comic Sans MS"/>
              <a:buNone/>
            </a:pPr>
            <a:endParaRPr sz="2400" b="1">
              <a:solidFill>
                <a:schemeClr val="dk1"/>
              </a:solidFill>
              <a:latin typeface="Times New Roman"/>
              <a:ea typeface="Times New Roman"/>
              <a:cs typeface="Times New Roman"/>
              <a:sym typeface="Times New Roman"/>
            </a:endParaRPr>
          </a:p>
          <a:p>
            <a:pPr marL="0" lvl="0" indent="0" algn="just" rtl="0">
              <a:lnSpc>
                <a:spcPct val="90000"/>
              </a:lnSpc>
              <a:spcBef>
                <a:spcPts val="480"/>
              </a:spcBef>
              <a:spcAft>
                <a:spcPts val="0"/>
              </a:spcAft>
              <a:buSzPts val="2400"/>
              <a:buFont typeface="Comic Sans MS"/>
              <a:buNone/>
            </a:pPr>
            <a:r>
              <a:rPr lang="pt-BR" sz="2400">
                <a:solidFill>
                  <a:schemeClr val="dk1"/>
                </a:solidFill>
                <a:latin typeface="Times New Roman"/>
                <a:ea typeface="Times New Roman"/>
                <a:cs typeface="Times New Roman"/>
                <a:sym typeface="Times New Roman"/>
              </a:rPr>
              <a:t>A rede WAN contém imensos cabos ou linhas telefónicas, que estão todos ligados a routers, mas se dois routers não compartilham um cabo e pretendem comunicar, só poderão fazê-lo através de outros routers.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7"/>
          <p:cNvPicPr preferRelativeResize="0"/>
          <p:nvPr/>
        </p:nvPicPr>
        <p:blipFill rotWithShape="1">
          <a:blip r:embed="rId3">
            <a:alphaModFix/>
          </a:blip>
          <a:srcRect/>
          <a:stretch/>
        </p:blipFill>
        <p:spPr>
          <a:xfrm>
            <a:off x="-20298" y="-16581"/>
            <a:ext cx="9144793" cy="6858594"/>
          </a:xfrm>
          <a:prstGeom prst="rect">
            <a:avLst/>
          </a:prstGeom>
          <a:noFill/>
          <a:ln>
            <a:noFill/>
          </a:ln>
        </p:spPr>
      </p:pic>
      <p:sp>
        <p:nvSpPr>
          <p:cNvPr id="152" name="Google Shape;152;p17"/>
          <p:cNvSpPr txBox="1">
            <a:spLocks noGrp="1"/>
          </p:cNvSpPr>
          <p:nvPr>
            <p:ph type="title"/>
          </p:nvPr>
        </p:nvSpPr>
        <p:spPr>
          <a:xfrm>
            <a:off x="1043608" y="231082"/>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Conceito</a:t>
            </a:r>
            <a:endParaRPr/>
          </a:p>
        </p:txBody>
      </p:sp>
      <p:sp>
        <p:nvSpPr>
          <p:cNvPr id="153" name="Google Shape;153;p17"/>
          <p:cNvSpPr txBox="1"/>
          <p:nvPr/>
        </p:nvSpPr>
        <p:spPr>
          <a:xfrm>
            <a:off x="22691" y="1532994"/>
            <a:ext cx="9101803" cy="1976438"/>
          </a:xfrm>
          <a:prstGeom prst="rect">
            <a:avLst/>
          </a:prstGeom>
          <a:solidFill>
            <a:srgbClr val="EEF0E8"/>
          </a:solidFill>
          <a:ln>
            <a:noFill/>
          </a:ln>
        </p:spPr>
        <p:txBody>
          <a:bodyPr spcFirstLastPara="1" wrap="square" lIns="91425" tIns="45700" rIns="91425" bIns="45700" anchor="t" anchorCtr="0">
            <a:noAutofit/>
          </a:bodyPr>
          <a:lstStyle/>
          <a:p>
            <a:pPr marL="0" marR="0" lvl="0" indent="0" algn="just" rtl="0">
              <a:spcBef>
                <a:spcPts val="0"/>
              </a:spcBef>
              <a:spcAft>
                <a:spcPts val="0"/>
              </a:spcAft>
              <a:buClr>
                <a:schemeClr val="accent1"/>
              </a:buClr>
              <a:buSzPts val="2000"/>
              <a:buFont typeface="Arial"/>
              <a:buNone/>
            </a:pPr>
            <a:r>
              <a:rPr lang="pt-BR" sz="2000" b="1">
                <a:solidFill>
                  <a:srgbClr val="FF0000"/>
                </a:solidFill>
                <a:latin typeface="Arial Black"/>
                <a:ea typeface="Arial Black"/>
                <a:cs typeface="Arial Black"/>
                <a:sym typeface="Arial Black"/>
              </a:rPr>
              <a:t>Uma rede de computadores consiste na interconexão entre dois ou mais computadores e dispositivos complementares acoplados através de recursos de comunicação, geograficamente distribuídos, permitindo a </a:t>
            </a:r>
            <a:r>
              <a:rPr lang="pt-BR" sz="2000" b="1" u="sng">
                <a:solidFill>
                  <a:srgbClr val="FF0000"/>
                </a:solidFill>
                <a:latin typeface="Arial Black"/>
                <a:ea typeface="Arial Black"/>
                <a:cs typeface="Arial Black"/>
                <a:sym typeface="Arial Black"/>
              </a:rPr>
              <a:t>troca de dados</a:t>
            </a:r>
            <a:r>
              <a:rPr lang="pt-BR" sz="2000" b="1">
                <a:solidFill>
                  <a:srgbClr val="FF0000"/>
                </a:solidFill>
                <a:latin typeface="Arial Black"/>
                <a:ea typeface="Arial Black"/>
                <a:cs typeface="Arial Black"/>
                <a:sym typeface="Arial Black"/>
              </a:rPr>
              <a:t> entre estas unidades e otimizando recursos de hardware e software.</a:t>
            </a:r>
            <a:endParaRPr/>
          </a:p>
        </p:txBody>
      </p:sp>
      <p:pic>
        <p:nvPicPr>
          <p:cNvPr id="154" name="Google Shape;154;p17"/>
          <p:cNvPicPr preferRelativeResize="0"/>
          <p:nvPr/>
        </p:nvPicPr>
        <p:blipFill rotWithShape="1">
          <a:blip r:embed="rId4">
            <a:alphaModFix/>
          </a:blip>
          <a:srcRect/>
          <a:stretch/>
        </p:blipFill>
        <p:spPr>
          <a:xfrm>
            <a:off x="2411760" y="3462974"/>
            <a:ext cx="3960440" cy="2778220"/>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fade">
                                      <p:cBhvr>
                                        <p:cTn id="7" dur="500"/>
                                        <p:tgtEl>
                                          <p:spTgt spid="1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3"/>
          <p:cNvPicPr preferRelativeResize="0"/>
          <p:nvPr/>
        </p:nvPicPr>
        <p:blipFill rotWithShape="1">
          <a:blip r:embed="rId3">
            <a:alphaModFix/>
          </a:blip>
          <a:srcRect/>
          <a:stretch/>
        </p:blipFill>
        <p:spPr>
          <a:xfrm>
            <a:off x="0" y="0"/>
            <a:ext cx="9140825" cy="6858000"/>
          </a:xfrm>
          <a:prstGeom prst="rect">
            <a:avLst/>
          </a:prstGeom>
          <a:noFill/>
          <a:ln>
            <a:noFill/>
          </a:ln>
        </p:spPr>
      </p:pic>
      <p:sp>
        <p:nvSpPr>
          <p:cNvPr id="418" name="Google Shape;418;p53"/>
          <p:cNvSpPr txBox="1">
            <a:spLocks noGrp="1"/>
          </p:cNvSpPr>
          <p:nvPr>
            <p:ph type="title"/>
          </p:nvPr>
        </p:nvSpPr>
        <p:spPr>
          <a:xfrm>
            <a:off x="311150" y="381000"/>
            <a:ext cx="8523288" cy="990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66"/>
              </a:buClr>
              <a:buSzPts val="2000"/>
              <a:buFont typeface="Comic Sans MS"/>
              <a:buNone/>
            </a:pPr>
            <a:r>
              <a:rPr lang="pt-BR" sz="2000" b="1">
                <a:solidFill>
                  <a:srgbClr val="000066"/>
                </a:solidFill>
                <a:latin typeface="Droid Sans Mono"/>
                <a:ea typeface="Droid Sans Mono"/>
                <a:cs typeface="Droid Sans Mono"/>
                <a:sym typeface="Droid Sans Mono"/>
              </a:rPr>
              <a:t>Nesse tipo de rede devemos observar alguns pontos para seu funcionamento correto:</a:t>
            </a:r>
            <a:endParaRPr/>
          </a:p>
        </p:txBody>
      </p:sp>
      <p:sp>
        <p:nvSpPr>
          <p:cNvPr id="419" name="Google Shape;419;p53"/>
          <p:cNvSpPr txBox="1">
            <a:spLocks noGrp="1"/>
          </p:cNvSpPr>
          <p:nvPr>
            <p:ph type="body" idx="1"/>
          </p:nvPr>
        </p:nvSpPr>
        <p:spPr>
          <a:xfrm>
            <a:off x="115888" y="1447800"/>
            <a:ext cx="8915400" cy="46482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a:solidFill>
                  <a:srgbClr val="000066"/>
                </a:solidFill>
                <a:latin typeface="Times New Roman"/>
                <a:ea typeface="Times New Roman"/>
                <a:cs typeface="Times New Roman"/>
                <a:sym typeface="Times New Roman"/>
              </a:rPr>
              <a:t>Tráfego: </a:t>
            </a:r>
            <a:r>
              <a:rPr lang="pt-BR" sz="2400">
                <a:solidFill>
                  <a:schemeClr val="dk1"/>
                </a:solidFill>
                <a:latin typeface="Times New Roman"/>
                <a:ea typeface="Times New Roman"/>
                <a:cs typeface="Times New Roman"/>
                <a:sym typeface="Times New Roman"/>
              </a:rPr>
              <a:t>Deve ser sempre bem observado porque devido ao aumento que elas sempre sofrem acabam surgindo os congestionamentos do que está sendo transportado na rede. Para definir as caracteristicas desse tráfego a qualidade de serviços (QoS). O tráfego da rede deve ser sempre modelado através de medições com grau de resolução elevado.</a:t>
            </a:r>
            <a:endParaRPr/>
          </a:p>
          <a:p>
            <a:pPr marL="0" lvl="0" indent="0" algn="just" rtl="0">
              <a:lnSpc>
                <a:spcPct val="100000"/>
              </a:lnSpc>
              <a:spcBef>
                <a:spcPts val="480"/>
              </a:spcBef>
              <a:spcAft>
                <a:spcPts val="0"/>
              </a:spcAft>
              <a:buSzPts val="2400"/>
              <a:buFont typeface="Comic Sans MS"/>
              <a:buNone/>
            </a:pPr>
            <a:endParaRPr sz="2400">
              <a:solidFill>
                <a:schemeClr val="dk1"/>
              </a:solidFill>
              <a:latin typeface="Times New Roman"/>
              <a:ea typeface="Times New Roman"/>
              <a:cs typeface="Times New Roman"/>
              <a:sym typeface="Times New Roman"/>
            </a:endParaRPr>
          </a:p>
          <a:p>
            <a:pPr marL="0" lvl="0" indent="0" algn="just" rtl="0">
              <a:lnSpc>
                <a:spcPct val="100000"/>
              </a:lnSpc>
              <a:spcBef>
                <a:spcPts val="480"/>
              </a:spcBef>
              <a:spcAft>
                <a:spcPts val="0"/>
              </a:spcAft>
              <a:buSzPts val="2400"/>
              <a:buFont typeface="Comic Sans MS"/>
              <a:buNone/>
            </a:pPr>
            <a:r>
              <a:rPr lang="pt-BR" sz="2400">
                <a:solidFill>
                  <a:srgbClr val="000066"/>
                </a:solidFill>
                <a:latin typeface="Times New Roman"/>
                <a:ea typeface="Times New Roman"/>
                <a:cs typeface="Times New Roman"/>
                <a:sym typeface="Times New Roman"/>
              </a:rPr>
              <a:t>QoS (Quality of Service)- </a:t>
            </a:r>
            <a:r>
              <a:rPr lang="pt-BR" sz="2400">
                <a:solidFill>
                  <a:schemeClr val="dk1"/>
                </a:solidFill>
                <a:latin typeface="Times New Roman"/>
                <a:ea typeface="Times New Roman"/>
                <a:cs typeface="Times New Roman"/>
                <a:sym typeface="Times New Roman"/>
              </a:rPr>
              <a:t>è expressão para definir a qualidade do serviço usada na rede Wan para determinar o tráfego com as tecnologias de IP, ATM etc.. A qualidade do serviço é definida pela capacidade em que a rede têm em transferir os dados da forma consistente e previsível satisfazendo as necessidades das aplicações dos usuários da rede.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54"/>
          <p:cNvPicPr preferRelativeResize="0"/>
          <p:nvPr/>
        </p:nvPicPr>
        <p:blipFill rotWithShape="1">
          <a:blip r:embed="rId3">
            <a:alphaModFix/>
          </a:blip>
          <a:srcRect/>
          <a:stretch/>
        </p:blipFill>
        <p:spPr>
          <a:xfrm>
            <a:off x="26930" y="-40341"/>
            <a:ext cx="9140825" cy="6858000"/>
          </a:xfrm>
          <a:prstGeom prst="rect">
            <a:avLst/>
          </a:prstGeom>
          <a:noFill/>
          <a:ln>
            <a:noFill/>
          </a:ln>
        </p:spPr>
      </p:pic>
      <p:sp>
        <p:nvSpPr>
          <p:cNvPr id="425" name="Google Shape;425;p54"/>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a:solidFill>
                  <a:srgbClr val="000066"/>
                </a:solidFill>
                <a:latin typeface="Droid Sans Mono"/>
                <a:ea typeface="Droid Sans Mono"/>
                <a:cs typeface="Droid Sans Mono"/>
                <a:sym typeface="Droid Sans Mono"/>
              </a:rPr>
              <a:t>WLAN</a:t>
            </a:r>
            <a:endParaRPr>
              <a:solidFill>
                <a:srgbClr val="000066"/>
              </a:solidFill>
            </a:endParaRPr>
          </a:p>
        </p:txBody>
      </p:sp>
      <p:sp>
        <p:nvSpPr>
          <p:cNvPr id="426" name="Google Shape;426;p54"/>
          <p:cNvSpPr txBox="1">
            <a:spLocks noGrp="1"/>
          </p:cNvSpPr>
          <p:nvPr>
            <p:ph type="body" idx="1"/>
          </p:nvPr>
        </p:nvSpPr>
        <p:spPr>
          <a:xfrm>
            <a:off x="26929" y="1651219"/>
            <a:ext cx="8888471" cy="5162157"/>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b="1">
                <a:solidFill>
                  <a:srgbClr val="000066"/>
                </a:solidFill>
                <a:latin typeface="Times New Roman"/>
                <a:ea typeface="Times New Roman"/>
                <a:cs typeface="Times New Roman"/>
                <a:sym typeface="Times New Roman"/>
              </a:rPr>
              <a:t>Wireless LAN</a:t>
            </a:r>
            <a:r>
              <a:rPr lang="pt-BR" sz="2400">
                <a:solidFill>
                  <a:srgbClr val="000066"/>
                </a:solidFill>
                <a:latin typeface="Times New Roman"/>
                <a:ea typeface="Times New Roman"/>
                <a:cs typeface="Times New Roman"/>
                <a:sym typeface="Times New Roman"/>
              </a:rPr>
              <a:t> ou </a:t>
            </a:r>
            <a:r>
              <a:rPr lang="pt-BR" sz="2400" b="1">
                <a:solidFill>
                  <a:srgbClr val="000066"/>
                </a:solidFill>
                <a:latin typeface="Times New Roman"/>
                <a:ea typeface="Times New Roman"/>
                <a:cs typeface="Times New Roman"/>
                <a:sym typeface="Times New Roman"/>
              </a:rPr>
              <a:t>WLAN</a:t>
            </a:r>
            <a:r>
              <a:rPr lang="pt-BR" sz="2400">
                <a:solidFill>
                  <a:srgbClr val="252525"/>
                </a:solidFill>
                <a:latin typeface="Times New Roman"/>
                <a:ea typeface="Times New Roman"/>
                <a:cs typeface="Times New Roman"/>
                <a:sym typeface="Times New Roman"/>
              </a:rPr>
              <a:t> (</a:t>
            </a:r>
            <a:r>
              <a:rPr lang="pt-BR" sz="2400" i="1">
                <a:solidFill>
                  <a:srgbClr val="252525"/>
                </a:solidFill>
                <a:latin typeface="Times New Roman"/>
                <a:ea typeface="Times New Roman"/>
                <a:cs typeface="Times New Roman"/>
                <a:sym typeface="Times New Roman"/>
              </a:rPr>
              <a:t>Wireless Local Area Network</a:t>
            </a:r>
            <a:r>
              <a:rPr lang="pt-BR" sz="2400">
                <a:solidFill>
                  <a:srgbClr val="252525"/>
                </a:solidFill>
                <a:latin typeface="Times New Roman"/>
                <a:ea typeface="Times New Roman"/>
                <a:cs typeface="Times New Roman"/>
                <a:sym typeface="Times New Roman"/>
              </a:rPr>
              <a:t> - Rede de área local sem-fio) é uma rede local que usa ondas de rádio para fazer uma conexão Internet ou entre uma rede, ao contrário da rede fixa ADSL ou conexão-TV, que geralmente usa cabos.</a:t>
            </a:r>
            <a:endParaRPr sz="2400">
              <a:latin typeface="Times New Roman"/>
              <a:ea typeface="Times New Roman"/>
              <a:cs typeface="Times New Roman"/>
              <a:sym typeface="Times New Roman"/>
            </a:endParaRPr>
          </a:p>
        </p:txBody>
      </p:sp>
      <p:pic>
        <p:nvPicPr>
          <p:cNvPr id="427" name="Google Shape;427;p54"/>
          <p:cNvPicPr preferRelativeResize="0"/>
          <p:nvPr/>
        </p:nvPicPr>
        <p:blipFill rotWithShape="1">
          <a:blip r:embed="rId4">
            <a:alphaModFix/>
          </a:blip>
          <a:srcRect/>
          <a:stretch/>
        </p:blipFill>
        <p:spPr>
          <a:xfrm>
            <a:off x="2554288" y="3429000"/>
            <a:ext cx="4038600" cy="28273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55"/>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33" name="Google Shape;433;p55"/>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200"/>
              <a:buFont typeface="Times New Roman"/>
              <a:buNone/>
            </a:pPr>
            <a:r>
              <a:rPr lang="pt-BR" sz="3200" b="1">
                <a:solidFill>
                  <a:srgbClr val="000066"/>
                </a:solidFill>
                <a:latin typeface="Times New Roman"/>
                <a:ea typeface="Times New Roman"/>
                <a:cs typeface="Times New Roman"/>
                <a:sym typeface="Times New Roman"/>
              </a:rPr>
              <a:t>CARACTERÍSTICAS</a:t>
            </a:r>
            <a:r>
              <a:rPr lang="pt-BR"/>
              <a:t> </a:t>
            </a:r>
            <a:endParaRPr/>
          </a:p>
        </p:txBody>
      </p:sp>
      <p:sp>
        <p:nvSpPr>
          <p:cNvPr id="434" name="Google Shape;434;p55"/>
          <p:cNvSpPr txBox="1">
            <a:spLocks noGrp="1"/>
          </p:cNvSpPr>
          <p:nvPr>
            <p:ph type="body" idx="1"/>
          </p:nvPr>
        </p:nvSpPr>
        <p:spPr>
          <a:xfrm>
            <a:off x="228600" y="2209800"/>
            <a:ext cx="8458200" cy="49577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a:latin typeface="Times New Roman"/>
                <a:ea typeface="Times New Roman"/>
                <a:cs typeface="Times New Roman"/>
                <a:sym typeface="Times New Roman"/>
              </a:rPr>
              <a:t>As </a:t>
            </a:r>
            <a:r>
              <a:rPr lang="pt-BR" sz="2400" i="1">
                <a:latin typeface="Times New Roman"/>
                <a:ea typeface="Times New Roman"/>
                <a:cs typeface="Times New Roman"/>
                <a:sym typeface="Times New Roman"/>
              </a:rPr>
              <a:t>WLANs</a:t>
            </a:r>
            <a:r>
              <a:rPr lang="pt-BR" sz="2400">
                <a:latin typeface="Times New Roman"/>
                <a:ea typeface="Times New Roman"/>
                <a:cs typeface="Times New Roman"/>
                <a:sym typeface="Times New Roman"/>
              </a:rPr>
              <a:t> são uma alternativa flexível às redes físicas, sendo possível a utilização da conexão necessária, sem desconectar ou reinstalar cabos de conexão, além de ser geralmente utilizada em aeroportos, universidades, casa, edifícios. Utiliza o IEEE 802.11 como padrão de transmissão e a sua freqüência opera em 2.4 GHz.</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6"/>
          <p:cNvPicPr preferRelativeResize="0"/>
          <p:nvPr/>
        </p:nvPicPr>
        <p:blipFill rotWithShape="1">
          <a:blip r:embed="rId3">
            <a:alphaModFix/>
          </a:blip>
          <a:srcRect/>
          <a:stretch/>
        </p:blipFill>
        <p:spPr>
          <a:xfrm>
            <a:off x="3175" y="0"/>
            <a:ext cx="9140825" cy="6934200"/>
          </a:xfrm>
          <a:prstGeom prst="rect">
            <a:avLst/>
          </a:prstGeom>
          <a:noFill/>
          <a:ln>
            <a:noFill/>
          </a:ln>
        </p:spPr>
      </p:pic>
      <p:sp>
        <p:nvSpPr>
          <p:cNvPr id="440" name="Google Shape;440;p56"/>
          <p:cNvSpPr txBox="1">
            <a:spLocks noGrp="1"/>
          </p:cNvSpPr>
          <p:nvPr>
            <p:ph type="title"/>
          </p:nvPr>
        </p:nvSpPr>
        <p:spPr>
          <a:xfrm>
            <a:off x="533400" y="304800"/>
            <a:ext cx="7761288" cy="685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a:solidFill>
                  <a:srgbClr val="000066"/>
                </a:solidFill>
                <a:latin typeface="Droid Sans Mono"/>
                <a:ea typeface="Droid Sans Mono"/>
                <a:cs typeface="Droid Sans Mono"/>
                <a:sym typeface="Droid Sans Mono"/>
              </a:rPr>
              <a:t>VLAN</a:t>
            </a:r>
            <a:endParaRPr>
              <a:solidFill>
                <a:srgbClr val="000066"/>
              </a:solidFill>
            </a:endParaRPr>
          </a:p>
        </p:txBody>
      </p:sp>
      <p:sp>
        <p:nvSpPr>
          <p:cNvPr id="441" name="Google Shape;441;p56"/>
          <p:cNvSpPr txBox="1">
            <a:spLocks noGrp="1"/>
          </p:cNvSpPr>
          <p:nvPr>
            <p:ph type="body" idx="1"/>
          </p:nvPr>
        </p:nvSpPr>
        <p:spPr>
          <a:xfrm>
            <a:off x="5788" y="1224830"/>
            <a:ext cx="8915400" cy="4484539"/>
          </a:xfrm>
          <a:prstGeom prst="rect">
            <a:avLst/>
          </a:prstGeom>
          <a:noFill/>
          <a:ln>
            <a:noFill/>
          </a:ln>
        </p:spPr>
        <p:txBody>
          <a:bodyPr spcFirstLastPara="1" wrap="square" lIns="91425" tIns="45700" rIns="91425" bIns="45700" anchor="t" anchorCtr="0">
            <a:noAutofit/>
          </a:bodyPr>
          <a:lstStyle/>
          <a:p>
            <a:pPr marL="0" lvl="0" indent="365125" algn="just" rtl="0">
              <a:lnSpc>
                <a:spcPct val="100000"/>
              </a:lnSpc>
              <a:spcBef>
                <a:spcPts val="0"/>
              </a:spcBef>
              <a:spcAft>
                <a:spcPts val="0"/>
              </a:spcAft>
              <a:buSzPts val="2400"/>
              <a:buFont typeface="Comic Sans MS"/>
              <a:buNone/>
            </a:pPr>
            <a:r>
              <a:rPr lang="pt-BR">
                <a:solidFill>
                  <a:srgbClr val="000066"/>
                </a:solidFill>
                <a:latin typeface="Times New Roman"/>
                <a:ea typeface="Times New Roman"/>
                <a:cs typeface="Times New Roman"/>
                <a:sym typeface="Times New Roman"/>
              </a:rPr>
              <a:t>VLAN (Virtual Local Area Network, ou Rede Local Virtual)I</a:t>
            </a:r>
            <a:endParaRPr/>
          </a:p>
          <a:p>
            <a:pPr marL="0" lvl="0" indent="365125" algn="just" rtl="0">
              <a:lnSpc>
                <a:spcPct val="100000"/>
              </a:lnSpc>
              <a:spcBef>
                <a:spcPts val="480"/>
              </a:spcBef>
              <a:spcAft>
                <a:spcPts val="0"/>
              </a:spcAft>
              <a:buSzPts val="2400"/>
              <a:buFont typeface="Comic Sans MS"/>
              <a:buNone/>
            </a:pPr>
            <a:r>
              <a:rPr lang="pt-BR">
                <a:latin typeface="Times New Roman"/>
                <a:ea typeface="Times New Roman"/>
                <a:cs typeface="Times New Roman"/>
                <a:sym typeface="Times New Roman"/>
              </a:rPr>
              <a:t>Em uma rede escolar, existem 20 computadores ligados a um mesmo switch / roteador, porém metade deles pertence à área administrativa da escola e a outra metade é de acesso livre de alunos. </a:t>
            </a:r>
            <a:endParaRPr/>
          </a:p>
          <a:p>
            <a:pPr marL="0" lvl="0" indent="365125" algn="just" rtl="0">
              <a:lnSpc>
                <a:spcPct val="100000"/>
              </a:lnSpc>
              <a:spcBef>
                <a:spcPts val="480"/>
              </a:spcBef>
              <a:spcAft>
                <a:spcPts val="0"/>
              </a:spcAft>
              <a:buSzPts val="2400"/>
              <a:buFont typeface="Comic Sans MS"/>
              <a:buNone/>
            </a:pPr>
            <a:endParaRPr>
              <a:latin typeface="Times New Roman"/>
              <a:ea typeface="Times New Roman"/>
              <a:cs typeface="Times New Roman"/>
              <a:sym typeface="Times New Roman"/>
            </a:endParaRPr>
          </a:p>
          <a:p>
            <a:pPr marL="0" lvl="0" indent="365125" algn="just" rtl="0">
              <a:lnSpc>
                <a:spcPct val="100000"/>
              </a:lnSpc>
              <a:spcBef>
                <a:spcPts val="480"/>
              </a:spcBef>
              <a:spcAft>
                <a:spcPts val="0"/>
              </a:spcAft>
              <a:buSzPts val="2400"/>
              <a:buFont typeface="Comic Sans MS"/>
              <a:buNone/>
            </a:pPr>
            <a:r>
              <a:rPr lang="pt-BR">
                <a:latin typeface="Times New Roman"/>
                <a:ea typeface="Times New Roman"/>
                <a:cs typeface="Times New Roman"/>
                <a:sym typeface="Times New Roman"/>
              </a:rPr>
              <a:t>Uma VLAN cria uma ou mais divisões lógicas dentro deste dispositivo central, de forma que essas divisões possam ser isoladas umas das outras conforme descreve a imagem abaixo.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7"/>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447" name="Google Shape;447;p57"/>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5400"/>
              <a:buFont typeface="Book Antiqua"/>
              <a:buNone/>
            </a:pPr>
            <a:r>
              <a:rPr lang="pt-BR"/>
              <a:t>VLAN</a:t>
            </a:r>
            <a:endParaRPr/>
          </a:p>
        </p:txBody>
      </p:sp>
      <p:pic>
        <p:nvPicPr>
          <p:cNvPr id="448" name="Google Shape;448;p57"/>
          <p:cNvPicPr preferRelativeResize="0">
            <a:picLocks noGrp="1"/>
          </p:cNvPicPr>
          <p:nvPr>
            <p:ph type="body" idx="1"/>
          </p:nvPr>
        </p:nvPicPr>
        <p:blipFill rotWithShape="1">
          <a:blip r:embed="rId4">
            <a:alphaModFix/>
          </a:blip>
          <a:srcRect/>
          <a:stretch/>
        </p:blipFill>
        <p:spPr>
          <a:xfrm>
            <a:off x="1600200" y="1308100"/>
            <a:ext cx="5576888" cy="4652963"/>
          </a:xfrm>
          <a:prstGeom prst="rect">
            <a:avLst/>
          </a:prstGeom>
          <a:noFill/>
          <a:ln>
            <a:noFill/>
          </a:ln>
        </p:spPr>
      </p:pic>
      <p:sp>
        <p:nvSpPr>
          <p:cNvPr id="449" name="Google Shape;449;p5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pt-BR"/>
              <a:t>1: Introdução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58"/>
          <p:cNvPicPr preferRelativeResize="0"/>
          <p:nvPr/>
        </p:nvPicPr>
        <p:blipFill rotWithShape="1">
          <a:blip r:embed="rId3">
            <a:alphaModFix/>
          </a:blip>
          <a:srcRect/>
          <a:stretch/>
        </p:blipFill>
        <p:spPr>
          <a:xfrm>
            <a:off x="0" y="0"/>
            <a:ext cx="9144000" cy="6859588"/>
          </a:xfrm>
          <a:prstGeom prst="rect">
            <a:avLst/>
          </a:prstGeom>
          <a:noFill/>
          <a:ln>
            <a:noFill/>
          </a:ln>
        </p:spPr>
      </p:pic>
      <p:sp>
        <p:nvSpPr>
          <p:cNvPr id="455" name="Google Shape;455;p58"/>
          <p:cNvSpPr txBox="1">
            <a:spLocks noGrp="1"/>
          </p:cNvSpPr>
          <p:nvPr>
            <p:ph type="title"/>
          </p:nvPr>
        </p:nvSpPr>
        <p:spPr>
          <a:xfrm>
            <a:off x="899592" y="567671"/>
            <a:ext cx="7761288" cy="533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a:solidFill>
                  <a:srgbClr val="000066"/>
                </a:solidFill>
                <a:latin typeface="Droid Sans Mono"/>
                <a:ea typeface="Droid Sans Mono"/>
                <a:cs typeface="Droid Sans Mono"/>
                <a:sym typeface="Droid Sans Mono"/>
              </a:rPr>
              <a:t>VPN</a:t>
            </a:r>
            <a:endParaRPr>
              <a:solidFill>
                <a:srgbClr val="000066"/>
              </a:solidFill>
            </a:endParaRPr>
          </a:p>
        </p:txBody>
      </p:sp>
      <p:sp>
        <p:nvSpPr>
          <p:cNvPr id="456" name="Google Shape;456;p58"/>
          <p:cNvSpPr txBox="1">
            <a:spLocks noGrp="1"/>
          </p:cNvSpPr>
          <p:nvPr>
            <p:ph type="body" idx="1"/>
          </p:nvPr>
        </p:nvSpPr>
        <p:spPr>
          <a:xfrm>
            <a:off x="0" y="1371600"/>
            <a:ext cx="9144000" cy="48006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b="1">
                <a:solidFill>
                  <a:srgbClr val="FF0000"/>
                </a:solidFill>
                <a:latin typeface="Times New Roman"/>
                <a:ea typeface="Times New Roman"/>
                <a:cs typeface="Times New Roman"/>
                <a:sym typeface="Times New Roman"/>
              </a:rPr>
              <a:t>VPN </a:t>
            </a:r>
            <a:r>
              <a:rPr lang="pt-BR" sz="2400">
                <a:solidFill>
                  <a:srgbClr val="FF0000"/>
                </a:solidFill>
              </a:rPr>
              <a:t>(Virtual Private Network, ou Rede Privada Virtual)</a:t>
            </a:r>
            <a:r>
              <a:rPr lang="pt-BR" sz="2400" b="1">
                <a:solidFill>
                  <a:srgbClr val="FF0000"/>
                </a:solidFill>
                <a:latin typeface="Times New Roman"/>
                <a:ea typeface="Times New Roman"/>
                <a:cs typeface="Times New Roman"/>
                <a:sym typeface="Times New Roman"/>
              </a:rPr>
              <a:t>-</a:t>
            </a:r>
            <a:r>
              <a:rPr lang="pt-BR" sz="2400">
                <a:latin typeface="Times New Roman"/>
                <a:ea typeface="Times New Roman"/>
                <a:cs typeface="Times New Roman"/>
                <a:sym typeface="Times New Roman"/>
              </a:rPr>
              <a:t>Agora vamos imaginar o seguinte: Diferente do caso anterior em que dividimos uma rede local em duas diferentes, existam duas redes distintas que precisem ser interligadas como uma única rede local. Exemplo:</a:t>
            </a:r>
            <a:endParaRPr/>
          </a:p>
          <a:p>
            <a:pPr marL="0" lvl="0" indent="0" algn="just" rtl="0">
              <a:lnSpc>
                <a:spcPct val="100000"/>
              </a:lnSpc>
              <a:spcBef>
                <a:spcPts val="480"/>
              </a:spcBef>
              <a:spcAft>
                <a:spcPts val="0"/>
              </a:spcAft>
              <a:buSzPts val="2400"/>
              <a:buFont typeface="Comic Sans MS"/>
              <a:buNone/>
            </a:pPr>
            <a:r>
              <a:rPr lang="pt-BR" sz="2400">
                <a:latin typeface="Times New Roman"/>
                <a:ea typeface="Times New Roman"/>
                <a:cs typeface="Times New Roman"/>
                <a:sym typeface="Times New Roman"/>
              </a:rPr>
              <a:t>-Uma rede A, acessada por um usuário chamado Madruga.</a:t>
            </a:r>
            <a:br>
              <a:rPr lang="pt-BR" sz="2400">
                <a:latin typeface="Times New Roman"/>
                <a:ea typeface="Times New Roman"/>
                <a:cs typeface="Times New Roman"/>
                <a:sym typeface="Times New Roman"/>
              </a:rPr>
            </a:br>
            <a:r>
              <a:rPr lang="pt-BR" sz="2400">
                <a:latin typeface="Times New Roman"/>
                <a:ea typeface="Times New Roman"/>
                <a:cs typeface="Times New Roman"/>
                <a:sym typeface="Times New Roman"/>
              </a:rPr>
              <a:t>- Uma rede B, acessado por um usuário chamado Chaves.</a:t>
            </a:r>
            <a:endParaRPr/>
          </a:p>
          <a:p>
            <a:pPr marL="0" lvl="0" indent="-152400" algn="just" rtl="0">
              <a:lnSpc>
                <a:spcPct val="100000"/>
              </a:lnSpc>
              <a:spcBef>
                <a:spcPts val="480"/>
              </a:spcBef>
              <a:spcAft>
                <a:spcPts val="0"/>
              </a:spcAft>
              <a:buSzPts val="2400"/>
              <a:buChar char="🙣"/>
            </a:pPr>
            <a:r>
              <a:rPr lang="pt-BR" sz="2400">
                <a:latin typeface="Times New Roman"/>
                <a:ea typeface="Times New Roman"/>
                <a:cs typeface="Times New Roman"/>
                <a:sym typeface="Times New Roman"/>
              </a:rPr>
              <a:t>Madruga e Chaves estão em suas respectivas casas e acessam a internet banda larga através de um modem ADSL, logo estão em redes separadas, e pretendem jogar CS em rede.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59"/>
          <p:cNvPicPr preferRelativeResize="0"/>
          <p:nvPr/>
        </p:nvPicPr>
        <p:blipFill rotWithShape="1">
          <a:blip r:embed="rId3">
            <a:alphaModFix/>
          </a:blip>
          <a:srcRect/>
          <a:stretch/>
        </p:blipFill>
        <p:spPr>
          <a:xfrm>
            <a:off x="3175" y="0"/>
            <a:ext cx="9140825" cy="6934200"/>
          </a:xfrm>
          <a:prstGeom prst="rect">
            <a:avLst/>
          </a:prstGeom>
          <a:noFill/>
          <a:ln>
            <a:noFill/>
          </a:ln>
        </p:spPr>
      </p:pic>
      <p:sp>
        <p:nvSpPr>
          <p:cNvPr id="462" name="Google Shape;462;p59"/>
          <p:cNvSpPr txBox="1">
            <a:spLocks noGrp="1"/>
          </p:cNvSpPr>
          <p:nvPr>
            <p:ph type="body" idx="1"/>
          </p:nvPr>
        </p:nvSpPr>
        <p:spPr>
          <a:xfrm>
            <a:off x="0" y="548680"/>
            <a:ext cx="9144000" cy="6192688"/>
          </a:xfrm>
          <a:prstGeom prst="rect">
            <a:avLst/>
          </a:prstGeom>
          <a:noFill/>
          <a:ln>
            <a:noFill/>
          </a:ln>
        </p:spPr>
        <p:txBody>
          <a:bodyPr spcFirstLastPara="1" wrap="square" lIns="91425" tIns="45700" rIns="91425" bIns="45700" anchor="t" anchorCtr="0">
            <a:noAutofit/>
          </a:bodyPr>
          <a:lstStyle/>
          <a:p>
            <a:pPr marL="365760" lvl="0" indent="0" algn="l" rtl="0">
              <a:lnSpc>
                <a:spcPct val="80000"/>
              </a:lnSpc>
              <a:spcBef>
                <a:spcPts val="0"/>
              </a:spcBef>
              <a:spcAft>
                <a:spcPts val="0"/>
              </a:spcAft>
              <a:buSzPts val="2422"/>
              <a:buFont typeface="Comic Sans MS"/>
              <a:buNone/>
            </a:pPr>
            <a:r>
              <a:rPr lang="pt-BR" sz="2422">
                <a:latin typeface="Times New Roman"/>
                <a:ea typeface="Times New Roman"/>
                <a:cs typeface="Times New Roman"/>
                <a:sym typeface="Times New Roman"/>
              </a:rPr>
              <a:t>Porém, para poderem jogar em modo LAN, eles irão precisar criar uma VPN, que irá simular uma rede local virtual (iremos chamar de rede C) a qual as máquinas de Madruga e Chaves irão ter acesso. Confira a figura abaixo.</a:t>
            </a:r>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a:latin typeface="Times New Roman"/>
              <a:ea typeface="Times New Roman"/>
              <a:cs typeface="Times New Roman"/>
              <a:sym typeface="Times New Roman"/>
            </a:endParaRPr>
          </a:p>
          <a:p>
            <a:pPr marL="0" lvl="0" indent="0" algn="just" rtl="0">
              <a:lnSpc>
                <a:spcPct val="80000"/>
              </a:lnSpc>
              <a:spcBef>
                <a:spcPts val="418"/>
              </a:spcBef>
              <a:spcAft>
                <a:spcPts val="0"/>
              </a:spcAft>
              <a:buSzPts val="2090"/>
              <a:buFont typeface="Comic Sans MS"/>
              <a:buNone/>
            </a:pPr>
            <a:r>
              <a:rPr lang="pt-BR" sz="2090">
                <a:latin typeface="Times New Roman"/>
                <a:ea typeface="Times New Roman"/>
                <a:cs typeface="Times New Roman"/>
                <a:sym typeface="Times New Roman"/>
              </a:rPr>
              <a:t>A VPN nada mais é que um “túnel” que se cria da rede A com a rede B deixando-as no mesmo nível, de forma segura (utilizando criptografia e chave de segurança) e transparente para o usuário final.</a:t>
            </a:r>
            <a:endParaRPr/>
          </a:p>
          <a:p>
            <a:pPr marL="0" lvl="0" indent="0" algn="just" rtl="0">
              <a:lnSpc>
                <a:spcPct val="80000"/>
              </a:lnSpc>
              <a:spcBef>
                <a:spcPts val="228"/>
              </a:spcBef>
              <a:spcAft>
                <a:spcPts val="0"/>
              </a:spcAft>
              <a:buSzPts val="1140"/>
              <a:buFont typeface="Comic Sans MS"/>
              <a:buNone/>
            </a:pPr>
            <a:r>
              <a:rPr lang="pt-BR" sz="1140"/>
              <a:t/>
            </a:r>
            <a:br>
              <a:rPr lang="pt-BR" sz="1140"/>
            </a:br>
            <a:endParaRPr sz="1140">
              <a:latin typeface="Times New Roman"/>
              <a:ea typeface="Times New Roman"/>
              <a:cs typeface="Times New Roman"/>
              <a:sym typeface="Times New Roman"/>
            </a:endParaRPr>
          </a:p>
          <a:p>
            <a:pPr marL="365760" lvl="0" indent="-293369" algn="l" rtl="0">
              <a:lnSpc>
                <a:spcPct val="80000"/>
              </a:lnSpc>
              <a:spcBef>
                <a:spcPts val="228"/>
              </a:spcBef>
              <a:spcAft>
                <a:spcPts val="0"/>
              </a:spcAft>
              <a:buSzPts val="1140"/>
              <a:buFont typeface="Comic Sans MS"/>
              <a:buNone/>
            </a:pPr>
            <a:endParaRPr sz="1140"/>
          </a:p>
        </p:txBody>
      </p:sp>
      <p:pic>
        <p:nvPicPr>
          <p:cNvPr id="463" name="Google Shape;463;p59"/>
          <p:cNvPicPr preferRelativeResize="0"/>
          <p:nvPr/>
        </p:nvPicPr>
        <p:blipFill rotWithShape="1">
          <a:blip r:embed="rId4">
            <a:alphaModFix/>
          </a:blip>
          <a:srcRect/>
          <a:stretch/>
        </p:blipFill>
        <p:spPr>
          <a:xfrm>
            <a:off x="1547664" y="2371160"/>
            <a:ext cx="6048672" cy="21918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60"/>
          <p:cNvPicPr preferRelativeResize="0"/>
          <p:nvPr/>
        </p:nvPicPr>
        <p:blipFill rotWithShape="1">
          <a:blip r:embed="rId3">
            <a:alphaModFix/>
          </a:blip>
          <a:srcRect/>
          <a:stretch/>
        </p:blipFill>
        <p:spPr>
          <a:xfrm>
            <a:off x="-23482" y="0"/>
            <a:ext cx="9144000" cy="6859588"/>
          </a:xfrm>
          <a:prstGeom prst="rect">
            <a:avLst/>
          </a:prstGeom>
          <a:noFill/>
          <a:ln>
            <a:noFill/>
          </a:ln>
        </p:spPr>
      </p:pic>
      <p:sp>
        <p:nvSpPr>
          <p:cNvPr id="469" name="Google Shape;469;p60"/>
          <p:cNvSpPr txBox="1">
            <a:spLocks noGrp="1"/>
          </p:cNvSpPr>
          <p:nvPr>
            <p:ph type="title"/>
          </p:nvPr>
        </p:nvSpPr>
        <p:spPr>
          <a:xfrm rot="-602167">
            <a:off x="290513" y="1439863"/>
            <a:ext cx="8855075" cy="23701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66"/>
              </a:buClr>
              <a:buSzPts val="4800"/>
              <a:buFont typeface="Comic Sans MS"/>
              <a:buNone/>
            </a:pPr>
            <a:r>
              <a:rPr lang="pt-BR" sz="4800">
                <a:solidFill>
                  <a:srgbClr val="000066"/>
                </a:solidFill>
              </a:rPr>
              <a:t>Internet, intranet e extranet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61"/>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75" name="Google Shape;475;p6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Book Antiqua"/>
              <a:buNone/>
            </a:pPr>
            <a:r>
              <a:rPr lang="pt-BR" sz="3600" b="1">
                <a:solidFill>
                  <a:srgbClr val="000066"/>
                </a:solidFill>
              </a:rPr>
              <a:t>Internet</a:t>
            </a:r>
            <a:endParaRPr/>
          </a:p>
        </p:txBody>
      </p:sp>
      <p:sp>
        <p:nvSpPr>
          <p:cNvPr id="476" name="Google Shape;476;p61"/>
          <p:cNvSpPr txBox="1">
            <a:spLocks noGrp="1"/>
          </p:cNvSpPr>
          <p:nvPr>
            <p:ph type="body" idx="1"/>
          </p:nvPr>
        </p:nvSpPr>
        <p:spPr>
          <a:xfrm>
            <a:off x="0" y="2209800"/>
            <a:ext cx="9144000" cy="4348163"/>
          </a:xfrm>
          <a:prstGeom prst="rect">
            <a:avLst/>
          </a:prstGeom>
          <a:noFill/>
          <a:ln>
            <a:noFill/>
          </a:ln>
        </p:spPr>
        <p:txBody>
          <a:bodyPr spcFirstLastPara="1" wrap="square" lIns="91425" tIns="45700" rIns="91425" bIns="45700" anchor="t" anchorCtr="0">
            <a:noAutofit/>
          </a:bodyPr>
          <a:lstStyle/>
          <a:p>
            <a:pPr marL="0" lvl="0" indent="365125" algn="just" rtl="0">
              <a:lnSpc>
                <a:spcPct val="100000"/>
              </a:lnSpc>
              <a:spcBef>
                <a:spcPts val="0"/>
              </a:spcBef>
              <a:spcAft>
                <a:spcPts val="0"/>
              </a:spcAft>
              <a:buSzPts val="2400"/>
              <a:buFont typeface="Comic Sans MS"/>
              <a:buNone/>
            </a:pPr>
            <a:r>
              <a:rPr lang="pt-BR"/>
              <a:t>A internet é um conjunto de redes de computadores interligadas entre si, que são espalhadas pelo mundo inteiro. Todos os serviços disponíveis na internet são padronizados e utilizam o mesmo conjunto de protocolos (TCP/IP).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62"/>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82" name="Google Shape;482;p62"/>
          <p:cNvSpPr txBox="1">
            <a:spLocks noGrp="1"/>
          </p:cNvSpPr>
          <p:nvPr>
            <p:ph type="title"/>
          </p:nvPr>
        </p:nvSpPr>
        <p:spPr>
          <a:xfrm>
            <a:off x="899592" y="527127"/>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Intranet</a:t>
            </a:r>
            <a:r>
              <a:rPr lang="pt-BR"/>
              <a:t> </a:t>
            </a:r>
            <a:endParaRPr/>
          </a:p>
        </p:txBody>
      </p:sp>
      <p:sp>
        <p:nvSpPr>
          <p:cNvPr id="483" name="Google Shape;483;p62"/>
          <p:cNvSpPr txBox="1">
            <a:spLocks noGrp="1"/>
          </p:cNvSpPr>
          <p:nvPr>
            <p:ph type="body" idx="1"/>
          </p:nvPr>
        </p:nvSpPr>
        <p:spPr>
          <a:xfrm>
            <a:off x="0" y="1624406"/>
            <a:ext cx="9144000" cy="4933557"/>
          </a:xfrm>
          <a:prstGeom prst="rect">
            <a:avLst/>
          </a:prstGeom>
          <a:noFill/>
          <a:ln>
            <a:noFill/>
          </a:ln>
        </p:spPr>
        <p:txBody>
          <a:bodyPr spcFirstLastPara="1" wrap="square" lIns="91425" tIns="45700" rIns="91425" bIns="45700" anchor="t" anchorCtr="0">
            <a:noAutofit/>
          </a:bodyPr>
          <a:lstStyle/>
          <a:p>
            <a:pPr marL="0" lvl="0" indent="365125" algn="just" rtl="0">
              <a:lnSpc>
                <a:spcPct val="100000"/>
              </a:lnSpc>
              <a:spcBef>
                <a:spcPts val="0"/>
              </a:spcBef>
              <a:spcAft>
                <a:spcPts val="0"/>
              </a:spcAft>
              <a:buSzPts val="2400"/>
              <a:buFont typeface="Comic Sans MS"/>
              <a:buNone/>
            </a:pPr>
            <a:r>
              <a:rPr lang="pt-BR">
                <a:latin typeface="Times New Roman"/>
                <a:ea typeface="Times New Roman"/>
                <a:cs typeface="Times New Roman"/>
                <a:sym typeface="Times New Roman"/>
              </a:rPr>
              <a:t> É uma rede de computadores privada que se assenta sobre a suite de protocolos da internet. Consequentemente, todos os conceitos da última aplicam-se também a uma intranet, como, por exemplo, o paradigma de cliente-servidor. Resumidamente, o conceito de Intranet pode ser interpretado como “uma versão privada da Internet”, ou uma mini-internet confinada por uma organização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3">
            <a:alphaModFix/>
          </a:blip>
          <a:srcRect/>
          <a:stretch/>
        </p:blipFill>
        <p:spPr>
          <a:xfrm>
            <a:off x="-793" y="-10971"/>
            <a:ext cx="9144793" cy="6858594"/>
          </a:xfrm>
          <a:prstGeom prst="rect">
            <a:avLst/>
          </a:prstGeom>
          <a:noFill/>
          <a:ln>
            <a:noFill/>
          </a:ln>
        </p:spPr>
      </p:pic>
      <p:sp>
        <p:nvSpPr>
          <p:cNvPr id="160" name="Google Shape;160;p18"/>
          <p:cNvSpPr txBox="1">
            <a:spLocks noGrp="1"/>
          </p:cNvSpPr>
          <p:nvPr>
            <p:ph type="body" idx="1"/>
          </p:nvPr>
        </p:nvSpPr>
        <p:spPr>
          <a:xfrm>
            <a:off x="118603" y="1317083"/>
            <a:ext cx="9170466" cy="4680520"/>
          </a:xfrm>
          <a:prstGeom prst="rect">
            <a:avLst/>
          </a:prstGeom>
          <a:noFill/>
          <a:ln>
            <a:noFill/>
          </a:ln>
        </p:spPr>
        <p:txBody>
          <a:bodyPr spcFirstLastPara="1" wrap="square" lIns="91425" tIns="45700" rIns="91425" bIns="45700" anchor="t" anchorCtr="0">
            <a:noAutofit/>
          </a:bodyPr>
          <a:lstStyle/>
          <a:p>
            <a:pPr marL="365760" lvl="0" indent="-365760" algn="l" rtl="0">
              <a:spcBef>
                <a:spcPts val="0"/>
              </a:spcBef>
              <a:spcAft>
                <a:spcPts val="0"/>
              </a:spcAft>
              <a:buSzPts val="2400"/>
              <a:buFont typeface="Courier New"/>
              <a:buChar char="o"/>
            </a:pPr>
            <a:r>
              <a:rPr lang="pt-BR">
                <a:solidFill>
                  <a:schemeClr val="dk1"/>
                </a:solidFill>
              </a:rPr>
              <a:t>Trocar mensagens e informações </a:t>
            </a:r>
            <a:endParaRPr/>
          </a:p>
          <a:p>
            <a:pPr marL="365760" lvl="0" indent="-365760" algn="l" rtl="0">
              <a:spcBef>
                <a:spcPts val="480"/>
              </a:spcBef>
              <a:spcAft>
                <a:spcPts val="0"/>
              </a:spcAft>
              <a:buSzPts val="2400"/>
              <a:buFont typeface="Courier New"/>
              <a:buChar char="o"/>
            </a:pPr>
            <a:r>
              <a:rPr lang="pt-BR">
                <a:solidFill>
                  <a:schemeClr val="dk1"/>
                </a:solidFill>
              </a:rPr>
              <a:t>Conferencias on-line em voz e vídeo </a:t>
            </a:r>
            <a:endParaRPr/>
          </a:p>
          <a:p>
            <a:pPr marL="365760" lvl="0" indent="-365760" algn="l" rtl="0">
              <a:spcBef>
                <a:spcPts val="480"/>
              </a:spcBef>
              <a:spcAft>
                <a:spcPts val="0"/>
              </a:spcAft>
              <a:buSzPts val="2400"/>
              <a:buFont typeface="Courier New"/>
              <a:buChar char="o"/>
            </a:pPr>
            <a:r>
              <a:rPr lang="pt-BR">
                <a:solidFill>
                  <a:schemeClr val="dk1"/>
                </a:solidFill>
              </a:rPr>
              <a:t>Compartilhamento de arquivos</a:t>
            </a:r>
            <a:endParaRPr/>
          </a:p>
          <a:p>
            <a:pPr marL="365760" lvl="0" indent="-365760" algn="l" rtl="0">
              <a:spcBef>
                <a:spcPts val="480"/>
              </a:spcBef>
              <a:spcAft>
                <a:spcPts val="0"/>
              </a:spcAft>
              <a:buSzPts val="2400"/>
              <a:buFont typeface="Courier New"/>
              <a:buChar char="o"/>
            </a:pPr>
            <a:r>
              <a:rPr lang="pt-BR">
                <a:solidFill>
                  <a:schemeClr val="dk1"/>
                </a:solidFill>
              </a:rPr>
              <a:t>Compartilhamento de impressora</a:t>
            </a:r>
            <a:endParaRPr/>
          </a:p>
          <a:p>
            <a:pPr marL="365760" lvl="0" indent="-365760" algn="l" rtl="0">
              <a:spcBef>
                <a:spcPts val="480"/>
              </a:spcBef>
              <a:spcAft>
                <a:spcPts val="0"/>
              </a:spcAft>
              <a:buSzPts val="2400"/>
              <a:buFont typeface="Courier New"/>
              <a:buChar char="o"/>
            </a:pPr>
            <a:r>
              <a:rPr lang="pt-BR">
                <a:solidFill>
                  <a:schemeClr val="dk1"/>
                </a:solidFill>
              </a:rPr>
              <a:t>Compartilhamento com a internet</a:t>
            </a:r>
            <a:endParaRPr/>
          </a:p>
          <a:p>
            <a:pPr marL="365760" lvl="0" indent="-365760" algn="l" rtl="0">
              <a:spcBef>
                <a:spcPts val="480"/>
              </a:spcBef>
              <a:spcAft>
                <a:spcPts val="0"/>
              </a:spcAft>
              <a:buSzPts val="2400"/>
              <a:buFont typeface="Courier New"/>
              <a:buChar char="o"/>
            </a:pPr>
            <a:r>
              <a:rPr lang="pt-BR">
                <a:solidFill>
                  <a:schemeClr val="dk1"/>
                </a:solidFill>
              </a:rPr>
              <a:t>Compartilhamento com jogos on-line</a:t>
            </a:r>
            <a:endParaRPr/>
          </a:p>
          <a:p>
            <a:pPr marL="0" lvl="0" indent="0" algn="l" rtl="0">
              <a:spcBef>
                <a:spcPts val="480"/>
              </a:spcBef>
              <a:spcAft>
                <a:spcPts val="0"/>
              </a:spcAft>
              <a:buSzPts val="2400"/>
              <a:buNone/>
            </a:pPr>
            <a:r>
              <a:rPr lang="pt-BR">
                <a:solidFill>
                  <a:schemeClr val="dk1"/>
                </a:solidFill>
              </a:rPr>
              <a:t> </a:t>
            </a:r>
            <a:endParaRPr/>
          </a:p>
          <a:p>
            <a:pPr marL="0" lvl="0" indent="0" algn="l" rtl="0">
              <a:spcBef>
                <a:spcPts val="560"/>
              </a:spcBef>
              <a:spcAft>
                <a:spcPts val="0"/>
              </a:spcAft>
              <a:buSzPts val="2800"/>
              <a:buNone/>
            </a:pPr>
            <a:endParaRPr sz="2800"/>
          </a:p>
          <a:p>
            <a:pPr marL="0" lvl="0" indent="0" algn="just" rtl="0">
              <a:spcBef>
                <a:spcPts val="560"/>
              </a:spcBef>
              <a:spcAft>
                <a:spcPts val="0"/>
              </a:spcAft>
              <a:buClr>
                <a:srgbClr val="002060"/>
              </a:buClr>
              <a:buSzPts val="2800"/>
              <a:buNone/>
            </a:pPr>
            <a:endParaRPr sz="2800"/>
          </a:p>
          <a:p>
            <a:pPr marL="365760" lvl="0" indent="-187959" algn="just" rtl="0">
              <a:spcBef>
                <a:spcPts val="560"/>
              </a:spcBef>
              <a:spcAft>
                <a:spcPts val="0"/>
              </a:spcAft>
              <a:buClr>
                <a:srgbClr val="002060"/>
              </a:buClr>
              <a:buSzPts val="2800"/>
              <a:buFont typeface="Courier New"/>
              <a:buNone/>
            </a:pPr>
            <a:endParaRPr sz="2800"/>
          </a:p>
        </p:txBody>
      </p:sp>
      <p:sp>
        <p:nvSpPr>
          <p:cNvPr id="161" name="Google Shape;161;p18"/>
          <p:cNvSpPr txBox="1">
            <a:spLocks noGrp="1"/>
          </p:cNvSpPr>
          <p:nvPr>
            <p:ph type="title"/>
          </p:nvPr>
        </p:nvSpPr>
        <p:spPr>
          <a:xfrm>
            <a:off x="1493727" y="121098"/>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Aplicação/Utilização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3"/>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89" name="Google Shape;489;p63"/>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Book Antiqua"/>
              <a:buNone/>
            </a:pPr>
            <a:r>
              <a:rPr lang="pt-BR" sz="3600" b="1">
                <a:solidFill>
                  <a:srgbClr val="000066"/>
                </a:solidFill>
              </a:rPr>
              <a:t>Extranet </a:t>
            </a:r>
            <a:endParaRPr/>
          </a:p>
        </p:txBody>
      </p:sp>
      <p:sp>
        <p:nvSpPr>
          <p:cNvPr id="490" name="Google Shape;490;p63"/>
          <p:cNvSpPr txBox="1">
            <a:spLocks noGrp="1"/>
          </p:cNvSpPr>
          <p:nvPr>
            <p:ph type="body" idx="1"/>
          </p:nvPr>
        </p:nvSpPr>
        <p:spPr>
          <a:xfrm>
            <a:off x="0" y="1624406"/>
            <a:ext cx="9144000" cy="4857357"/>
          </a:xfrm>
          <a:prstGeom prst="rect">
            <a:avLst/>
          </a:prstGeom>
          <a:noFill/>
          <a:ln>
            <a:noFill/>
          </a:ln>
        </p:spPr>
        <p:txBody>
          <a:bodyPr spcFirstLastPara="1" wrap="square" lIns="91425" tIns="45700" rIns="91425" bIns="45700" anchor="t" anchorCtr="0">
            <a:noAutofit/>
          </a:bodyPr>
          <a:lstStyle/>
          <a:p>
            <a:pPr marL="0" lvl="0" indent="365125" algn="just" rtl="0">
              <a:lnSpc>
                <a:spcPct val="100000"/>
              </a:lnSpc>
              <a:spcBef>
                <a:spcPts val="0"/>
              </a:spcBef>
              <a:spcAft>
                <a:spcPts val="0"/>
              </a:spcAft>
              <a:buSzPts val="2400"/>
              <a:buFont typeface="Comic Sans MS"/>
              <a:buNone/>
            </a:pPr>
            <a:r>
              <a:rPr lang="pt-BR">
                <a:latin typeface="Times New Roman"/>
                <a:ea typeface="Times New Roman"/>
                <a:cs typeface="Times New Roman"/>
                <a:sym typeface="Times New Roman"/>
              </a:rPr>
              <a:t>É a porção de sua rede de computadores que faz uso da internet para partilhar com segurança parte do seu sistema de informação. Tomado o termo em seu sentido mais amplo, o conceito confunde-se com intranet. Uma extranet também pode ser vista como uma parte da empresa que é estendida a usuários externos (rede extra-empresa), tais como representantes e clientes. Outro uso comum do termo Extranet ocorre na designação da parte privada de um site, onde somente usuários registrados podem navegar, previamente autenticados por sua senha.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64"/>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96" name="Google Shape;496;p64"/>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Book Antiqua"/>
              <a:buNone/>
            </a:pPr>
            <a:r>
              <a:rPr lang="pt-BR" sz="3600" b="1">
                <a:solidFill>
                  <a:srgbClr val="000066"/>
                </a:solidFill>
              </a:rPr>
              <a:t>Internet/Intranet/Extranet </a:t>
            </a:r>
            <a:endParaRPr/>
          </a:p>
        </p:txBody>
      </p:sp>
      <p:sp>
        <p:nvSpPr>
          <p:cNvPr id="497" name="Google Shape;497;p64"/>
          <p:cNvSpPr txBox="1">
            <a:spLocks noGrp="1"/>
          </p:cNvSpPr>
          <p:nvPr>
            <p:ph type="body" idx="1"/>
          </p:nvPr>
        </p:nvSpPr>
        <p:spPr>
          <a:xfrm>
            <a:off x="699247" y="2248347"/>
            <a:ext cx="7745505" cy="3877815"/>
          </a:xfrm>
          <a:prstGeom prst="rect">
            <a:avLst/>
          </a:prstGeom>
          <a:noFill/>
          <a:ln>
            <a:noFill/>
          </a:ln>
        </p:spPr>
        <p:txBody>
          <a:bodyPr spcFirstLastPara="1" wrap="square" lIns="91425" tIns="45700" rIns="91425" bIns="45700" anchor="t" anchorCtr="0">
            <a:noAutofit/>
          </a:bodyPr>
          <a:lstStyle/>
          <a:p>
            <a:pPr marL="365760" lvl="0" indent="-213359" algn="l" rtl="0">
              <a:spcBef>
                <a:spcPts val="0"/>
              </a:spcBef>
              <a:spcAft>
                <a:spcPts val="0"/>
              </a:spcAft>
              <a:buSzPts val="2400"/>
              <a:buNone/>
            </a:pPr>
            <a:endParaRPr/>
          </a:p>
        </p:txBody>
      </p:sp>
      <p:pic>
        <p:nvPicPr>
          <p:cNvPr id="498" name="Google Shape;498;p64"/>
          <p:cNvPicPr preferRelativeResize="0"/>
          <p:nvPr/>
        </p:nvPicPr>
        <p:blipFill rotWithShape="1">
          <a:blip r:embed="rId4">
            <a:alphaModFix/>
          </a:blip>
          <a:srcRect/>
          <a:stretch/>
        </p:blipFill>
        <p:spPr>
          <a:xfrm>
            <a:off x="270846" y="2196150"/>
            <a:ext cx="8591550" cy="2800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65"/>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04" name="Google Shape;504;p65"/>
          <p:cNvSpPr txBox="1">
            <a:spLocks noGrp="1"/>
          </p:cNvSpPr>
          <p:nvPr>
            <p:ph type="title"/>
          </p:nvPr>
        </p:nvSpPr>
        <p:spPr>
          <a:xfrm rot="-1385192">
            <a:off x="763588" y="1731963"/>
            <a:ext cx="7761287" cy="23701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66"/>
              </a:buClr>
              <a:buSzPts val="4800"/>
              <a:buFont typeface="Comic Sans MS"/>
              <a:buNone/>
            </a:pPr>
            <a:r>
              <a:rPr lang="pt-BR" sz="4800" b="1">
                <a:solidFill>
                  <a:srgbClr val="000066"/>
                </a:solidFill>
              </a:rPr>
              <a:t>Comunicação de dados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66"/>
          <p:cNvPicPr preferRelativeResize="0"/>
          <p:nvPr/>
        </p:nvPicPr>
        <p:blipFill rotWithShape="1">
          <a:blip r:embed="rId3">
            <a:alphaModFix/>
          </a:blip>
          <a:srcRect/>
          <a:stretch/>
        </p:blipFill>
        <p:spPr>
          <a:xfrm>
            <a:off x="3175" y="0"/>
            <a:ext cx="9140825" cy="6934200"/>
          </a:xfrm>
          <a:prstGeom prst="rect">
            <a:avLst/>
          </a:prstGeom>
          <a:noFill/>
          <a:ln>
            <a:noFill/>
          </a:ln>
        </p:spPr>
      </p:pic>
      <p:sp>
        <p:nvSpPr>
          <p:cNvPr id="510" name="Google Shape;510;p66"/>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Book Antiqua"/>
              <a:buNone/>
            </a:pPr>
            <a:r>
              <a:rPr lang="pt-BR" sz="3600" b="1">
                <a:solidFill>
                  <a:srgbClr val="000066"/>
                </a:solidFill>
              </a:rPr>
              <a:t>Comunicação de dados</a:t>
            </a:r>
            <a:endParaRPr/>
          </a:p>
        </p:txBody>
      </p:sp>
      <p:sp>
        <p:nvSpPr>
          <p:cNvPr id="511" name="Google Shape;511;p66"/>
          <p:cNvSpPr txBox="1">
            <a:spLocks noGrp="1"/>
          </p:cNvSpPr>
          <p:nvPr>
            <p:ph type="body" idx="1"/>
          </p:nvPr>
        </p:nvSpPr>
        <p:spPr>
          <a:xfrm>
            <a:off x="76200" y="1600200"/>
            <a:ext cx="8915400" cy="4957763"/>
          </a:xfrm>
          <a:prstGeom prst="rect">
            <a:avLst/>
          </a:prstGeom>
          <a:noFill/>
          <a:ln>
            <a:noFill/>
          </a:ln>
        </p:spPr>
        <p:txBody>
          <a:bodyPr spcFirstLastPara="1" wrap="square" lIns="91425" tIns="45700" rIns="91425" bIns="45700" anchor="t" anchorCtr="0">
            <a:noAutofit/>
          </a:bodyPr>
          <a:lstStyle/>
          <a:p>
            <a:pPr marL="365760" lvl="0" indent="0" algn="just" rtl="0">
              <a:lnSpc>
                <a:spcPct val="100000"/>
              </a:lnSpc>
              <a:spcBef>
                <a:spcPts val="0"/>
              </a:spcBef>
              <a:spcAft>
                <a:spcPts val="0"/>
              </a:spcAft>
              <a:buSzPts val="2400"/>
              <a:buFont typeface="Comic Sans MS"/>
              <a:buNone/>
            </a:pPr>
            <a:r>
              <a:rPr lang="pt-BR"/>
              <a:t>Comunicação de dados é a troca de informação entre dois dispositivos através de algum meio de comunicação como, por exemplo, um par de fios</a:t>
            </a:r>
            <a:endParaRPr/>
          </a:p>
        </p:txBody>
      </p:sp>
      <p:pic>
        <p:nvPicPr>
          <p:cNvPr id="512" name="Google Shape;512;p66"/>
          <p:cNvPicPr preferRelativeResize="0"/>
          <p:nvPr/>
        </p:nvPicPr>
        <p:blipFill rotWithShape="1">
          <a:blip r:embed="rId4">
            <a:alphaModFix/>
          </a:blip>
          <a:srcRect/>
          <a:stretch/>
        </p:blipFill>
        <p:spPr>
          <a:xfrm>
            <a:off x="1566863" y="3124200"/>
            <a:ext cx="6172200" cy="28336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67"/>
          <p:cNvPicPr preferRelativeResize="0"/>
          <p:nvPr/>
        </p:nvPicPr>
        <p:blipFill rotWithShape="1">
          <a:blip r:embed="rId3">
            <a:alphaModFix/>
          </a:blip>
          <a:srcRect/>
          <a:stretch/>
        </p:blipFill>
        <p:spPr>
          <a:xfrm>
            <a:off x="3175" y="0"/>
            <a:ext cx="9140825" cy="6934200"/>
          </a:xfrm>
          <a:prstGeom prst="rect">
            <a:avLst/>
          </a:prstGeom>
          <a:noFill/>
          <a:ln>
            <a:noFill/>
          </a:ln>
        </p:spPr>
      </p:pic>
      <p:sp>
        <p:nvSpPr>
          <p:cNvPr id="518" name="Google Shape;518;p67"/>
          <p:cNvSpPr txBox="1">
            <a:spLocks noGrp="1"/>
          </p:cNvSpPr>
          <p:nvPr>
            <p:ph type="title"/>
          </p:nvPr>
        </p:nvSpPr>
        <p:spPr>
          <a:xfrm>
            <a:off x="533400" y="228600"/>
            <a:ext cx="7761288" cy="1751013"/>
          </a:xfrm>
          <a:prstGeom prst="rect">
            <a:avLst/>
          </a:prstGeom>
          <a:noFill/>
          <a:ln>
            <a:noFill/>
          </a:ln>
        </p:spPr>
        <p:txBody>
          <a:bodyPr spcFirstLastPara="1" wrap="square" lIns="91425" tIns="45700" rIns="91425" bIns="45700" anchor="ctr" anchorCtr="0">
            <a:noAutofit/>
          </a:bodyPr>
          <a:lstStyle/>
          <a:p>
            <a:pPr marL="331788" lvl="0" indent="-331788" algn="ctr" rtl="0">
              <a:lnSpc>
                <a:spcPct val="100000"/>
              </a:lnSpc>
              <a:spcBef>
                <a:spcPts val="0"/>
              </a:spcBef>
              <a:spcAft>
                <a:spcPts val="0"/>
              </a:spcAft>
              <a:buClr>
                <a:srgbClr val="000066"/>
              </a:buClr>
              <a:buSzPts val="2800"/>
              <a:buFont typeface="Comic Sans MS"/>
              <a:buNone/>
            </a:pPr>
            <a:r>
              <a:rPr lang="pt-BR" sz="2800">
                <a:solidFill>
                  <a:srgbClr val="000066"/>
                </a:solidFill>
              </a:rPr>
              <a:t>Um sistema básico de comunicação de dados é composto por cinco elementos:</a:t>
            </a:r>
            <a:r>
              <a:rPr lang="pt-BR" sz="2800">
                <a:solidFill>
                  <a:schemeClr val="accent2"/>
                </a:solidFill>
              </a:rPr>
              <a:t/>
            </a:r>
            <a:br>
              <a:rPr lang="pt-BR" sz="2800">
                <a:solidFill>
                  <a:schemeClr val="accent2"/>
                </a:solidFill>
              </a:rPr>
            </a:br>
            <a:endParaRPr>
              <a:solidFill>
                <a:schemeClr val="accent2"/>
              </a:solidFill>
            </a:endParaRPr>
          </a:p>
        </p:txBody>
      </p:sp>
      <p:sp>
        <p:nvSpPr>
          <p:cNvPr id="519" name="Google Shape;519;p67"/>
          <p:cNvSpPr txBox="1">
            <a:spLocks noGrp="1"/>
          </p:cNvSpPr>
          <p:nvPr>
            <p:ph type="body" idx="1"/>
          </p:nvPr>
        </p:nvSpPr>
        <p:spPr>
          <a:xfrm>
            <a:off x="76200" y="1600200"/>
            <a:ext cx="8839200" cy="49577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None/>
            </a:pPr>
            <a:r>
              <a:rPr lang="pt-BR">
                <a:solidFill>
                  <a:srgbClr val="000066"/>
                </a:solidFill>
              </a:rPr>
              <a:t>a) Mensagem: </a:t>
            </a:r>
            <a:r>
              <a:rPr lang="pt-BR"/>
              <a:t>é a informação a ser transmitida. Pode ser constituída de texto, números, fi guras, áudio e vídeo – ou qualquer combinação desses elementos;</a:t>
            </a:r>
            <a:endParaRPr/>
          </a:p>
          <a:p>
            <a:pPr marL="0" lvl="0" indent="0" algn="just" rtl="0">
              <a:lnSpc>
                <a:spcPct val="100000"/>
              </a:lnSpc>
              <a:spcBef>
                <a:spcPts val="480"/>
              </a:spcBef>
              <a:spcAft>
                <a:spcPts val="0"/>
              </a:spcAft>
              <a:buSzPts val="2400"/>
              <a:buNone/>
            </a:pPr>
            <a:endParaRPr>
              <a:solidFill>
                <a:srgbClr val="000066"/>
              </a:solidFill>
            </a:endParaRPr>
          </a:p>
          <a:p>
            <a:pPr marL="0" lvl="0" indent="0" algn="just" rtl="0">
              <a:lnSpc>
                <a:spcPct val="100000"/>
              </a:lnSpc>
              <a:spcBef>
                <a:spcPts val="480"/>
              </a:spcBef>
              <a:spcAft>
                <a:spcPts val="0"/>
              </a:spcAft>
              <a:buSzPts val="2400"/>
              <a:buNone/>
            </a:pPr>
            <a:r>
              <a:rPr lang="pt-BR">
                <a:solidFill>
                  <a:srgbClr val="000066"/>
                </a:solidFill>
              </a:rPr>
              <a:t>b) Transmissor</a:t>
            </a:r>
            <a:r>
              <a:rPr lang="pt-BR">
                <a:solidFill>
                  <a:srgbClr val="FF0000"/>
                </a:solidFill>
              </a:rPr>
              <a:t>: </a:t>
            </a:r>
            <a:r>
              <a:rPr lang="pt-BR"/>
              <a:t>é o dispositivo que envia a mensagem de dados. Pode ser um computador, uma estação de trabalho, um telefone, uma câmera de vídeo, entre outros;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68"/>
          <p:cNvPicPr preferRelativeResize="0"/>
          <p:nvPr/>
        </p:nvPicPr>
        <p:blipFill rotWithShape="1">
          <a:blip r:embed="rId3">
            <a:alphaModFix/>
          </a:blip>
          <a:srcRect/>
          <a:stretch/>
        </p:blipFill>
        <p:spPr>
          <a:xfrm>
            <a:off x="-76200" y="-60325"/>
            <a:ext cx="9220200" cy="6918325"/>
          </a:xfrm>
          <a:prstGeom prst="rect">
            <a:avLst/>
          </a:prstGeom>
          <a:noFill/>
          <a:ln>
            <a:noFill/>
          </a:ln>
        </p:spPr>
      </p:pic>
      <p:sp>
        <p:nvSpPr>
          <p:cNvPr id="525" name="Google Shape;525;p68"/>
          <p:cNvSpPr txBox="1">
            <a:spLocks noGrp="1"/>
          </p:cNvSpPr>
          <p:nvPr>
            <p:ph type="body" idx="1"/>
          </p:nvPr>
        </p:nvSpPr>
        <p:spPr>
          <a:xfrm>
            <a:off x="-76200" y="1066800"/>
            <a:ext cx="9144000" cy="54911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a:solidFill>
                  <a:srgbClr val="000066"/>
                </a:solidFill>
                <a:latin typeface="Times New Roman"/>
                <a:ea typeface="Times New Roman"/>
                <a:cs typeface="Times New Roman"/>
                <a:sym typeface="Times New Roman"/>
              </a:rPr>
              <a:t>c) Receptor: </a:t>
            </a:r>
            <a:r>
              <a:rPr lang="pt-BR">
                <a:latin typeface="Times New Roman"/>
                <a:ea typeface="Times New Roman"/>
                <a:cs typeface="Times New Roman"/>
                <a:sym typeface="Times New Roman"/>
              </a:rPr>
              <a:t>é o dispositivo que recebe a mensagem. Pode ser um computador, uma estação de trabalho, um telefone, uma câmera de vídeo, etc.;</a:t>
            </a:r>
            <a:endParaRPr/>
          </a:p>
          <a:p>
            <a:pPr marL="0" lvl="0" indent="0" algn="just" rtl="0">
              <a:lnSpc>
                <a:spcPct val="100000"/>
              </a:lnSpc>
              <a:spcBef>
                <a:spcPts val="480"/>
              </a:spcBef>
              <a:spcAft>
                <a:spcPts val="0"/>
              </a:spcAft>
              <a:buSzPts val="2400"/>
              <a:buFont typeface="Comic Sans MS"/>
              <a:buNone/>
            </a:pPr>
            <a:r>
              <a:rPr lang="pt-BR">
                <a:solidFill>
                  <a:srgbClr val="000066"/>
                </a:solidFill>
                <a:latin typeface="Times New Roman"/>
                <a:ea typeface="Times New Roman"/>
                <a:cs typeface="Times New Roman"/>
                <a:sym typeface="Times New Roman"/>
              </a:rPr>
              <a:t>d) Meio: </a:t>
            </a:r>
            <a:r>
              <a:rPr lang="pt-BR">
                <a:latin typeface="Times New Roman"/>
                <a:ea typeface="Times New Roman"/>
                <a:cs typeface="Times New Roman"/>
                <a:sym typeface="Times New Roman"/>
              </a:rPr>
              <a:t>é o caminho físico por onde viaja uma mensagem dirigida ao receptor; </a:t>
            </a:r>
            <a:endParaRPr/>
          </a:p>
          <a:p>
            <a:pPr marL="0" lvl="0" indent="0" algn="just" rtl="0">
              <a:lnSpc>
                <a:spcPct val="100000"/>
              </a:lnSpc>
              <a:spcBef>
                <a:spcPts val="480"/>
              </a:spcBef>
              <a:spcAft>
                <a:spcPts val="0"/>
              </a:spcAft>
              <a:buSzPts val="2400"/>
              <a:buFont typeface="Comic Sans MS"/>
              <a:buNone/>
            </a:pPr>
            <a:r>
              <a:rPr lang="pt-BR">
                <a:solidFill>
                  <a:srgbClr val="000066"/>
                </a:solidFill>
                <a:latin typeface="Times New Roman"/>
                <a:ea typeface="Times New Roman"/>
                <a:cs typeface="Times New Roman"/>
                <a:sym typeface="Times New Roman"/>
              </a:rPr>
              <a:t>e) Protocolo: </a:t>
            </a:r>
            <a:r>
              <a:rPr lang="pt-BR">
                <a:latin typeface="Times New Roman"/>
                <a:ea typeface="Times New Roman"/>
                <a:cs typeface="Times New Roman"/>
                <a:sym typeface="Times New Roman"/>
              </a:rPr>
              <a:t>é um conjunto de regras que governa a comunicação de dados. Ele representa um acordo entre os dispositivos que se comunicam.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69"/>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31" name="Google Shape;531;p69"/>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32" name="Google Shape;532;p69"/>
          <p:cNvSpPr txBox="1">
            <a:spLocks noGrp="1"/>
          </p:cNvSpPr>
          <p:nvPr>
            <p:ph type="body" idx="1"/>
          </p:nvPr>
        </p:nvSpPr>
        <p:spPr>
          <a:xfrm>
            <a:off x="0" y="2492896"/>
            <a:ext cx="9144000" cy="4065067"/>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a:t>Os sinais elétricos são tensões que variam ao longo do tempo, sendo que algumas delas são úteis, pois transmitem alguns tipos de dados, como os que trafegam nas redes de computadores. </a:t>
            </a:r>
            <a:endParaRPr/>
          </a:p>
          <a:p>
            <a:pPr marL="0" lvl="0" indent="0" algn="l" rtl="0">
              <a:spcBef>
                <a:spcPts val="480"/>
              </a:spcBef>
              <a:spcAft>
                <a:spcPts val="0"/>
              </a:spcAft>
              <a:buSzPts val="2400"/>
              <a:buNone/>
            </a:pPr>
            <a:r>
              <a:rPr lang="pt-BR"/>
              <a:t>Essas tensões podem ser classificadas como sinais analógicos e digitais.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70"/>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38" name="Google Shape;538;p70"/>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39" name="Google Shape;539;p70"/>
          <p:cNvSpPr txBox="1">
            <a:spLocks noGrp="1"/>
          </p:cNvSpPr>
          <p:nvPr>
            <p:ph type="body" idx="1"/>
          </p:nvPr>
        </p:nvSpPr>
        <p:spPr>
          <a:xfrm>
            <a:off x="0" y="2492896"/>
            <a:ext cx="9144000" cy="4065067"/>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b="1"/>
              <a:t>O sinal Analógico: </a:t>
            </a:r>
            <a:r>
              <a:rPr lang="pt-BR"/>
              <a:t>O padrão analógico de transmissão de dados consiste na geração de sinais elétricos baseados nas ondas eletromagnéticas que são contínuas. Como os sinais analógicos são contínuos, a qualidade de operação é mais exigente, pois na sua falha, o sinal deve ser gerado novamente desde o princípio.</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71"/>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45" name="Google Shape;545;p7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46" name="Google Shape;546;p71"/>
          <p:cNvSpPr txBox="1">
            <a:spLocks noGrp="1"/>
          </p:cNvSpPr>
          <p:nvPr>
            <p:ph type="body" idx="1"/>
          </p:nvPr>
        </p:nvSpPr>
        <p:spPr>
          <a:xfrm>
            <a:off x="-19998" y="2060848"/>
            <a:ext cx="9144000" cy="4065067"/>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b="1"/>
              <a:t>O sistema digital: </a:t>
            </a:r>
            <a:r>
              <a:rPr lang="pt-BR"/>
              <a:t>O padrão de comunicação digital consiste em pegar nos sinais analógicos, sejam de áudio ou vídeo e parti-los em pequenos pedaços representados por um padrão binário, conhecido como zero e um. Cada pedaço deste sinal originalmente analógico vai ser identificado por este padrão digital e passará então a representar apenas aquele novo número binário, ou digital.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72"/>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52" name="Google Shape;552;p7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53" name="Google Shape;553;p72"/>
          <p:cNvSpPr txBox="1">
            <a:spLocks noGrp="1"/>
          </p:cNvSpPr>
          <p:nvPr>
            <p:ph type="body" idx="1"/>
          </p:nvPr>
        </p:nvSpPr>
        <p:spPr>
          <a:xfrm>
            <a:off x="-19998" y="2060848"/>
            <a:ext cx="9144000" cy="4065067"/>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a:t>A principal vantagem entre os dois sistemas está no fato de que um sinal analógico quando é perdido, não pode ser reposto, porque ele é apenas uma onda de rádio, já um sinal digital, quando perdido ou corrompido (com defeito entre os dígitos) pode simplesmente ser repetido em tempo real, o que aumenta muito a dinâmica da transmissão.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9"/>
          <p:cNvPicPr preferRelativeResize="0"/>
          <p:nvPr/>
        </p:nvPicPr>
        <p:blipFill rotWithShape="1">
          <a:blip r:embed="rId3">
            <a:alphaModFix/>
          </a:blip>
          <a:srcRect/>
          <a:stretch/>
        </p:blipFill>
        <p:spPr>
          <a:xfrm>
            <a:off x="-793" y="-594"/>
            <a:ext cx="9144793" cy="6858594"/>
          </a:xfrm>
          <a:prstGeom prst="rect">
            <a:avLst/>
          </a:prstGeom>
          <a:noFill/>
          <a:ln>
            <a:noFill/>
          </a:ln>
        </p:spPr>
      </p:pic>
      <p:sp>
        <p:nvSpPr>
          <p:cNvPr id="167" name="Google Shape;167;p19"/>
          <p:cNvSpPr txBox="1">
            <a:spLocks noGrp="1"/>
          </p:cNvSpPr>
          <p:nvPr>
            <p:ph type="body" idx="1"/>
          </p:nvPr>
        </p:nvSpPr>
        <p:spPr>
          <a:xfrm>
            <a:off x="118528" y="1340768"/>
            <a:ext cx="8845960" cy="46805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b="1" dirty="0">
                <a:solidFill>
                  <a:srgbClr val="000066"/>
                </a:solidFill>
              </a:rPr>
              <a:t>Nó de rede</a:t>
            </a:r>
            <a:endParaRPr dirty="0"/>
          </a:p>
          <a:p>
            <a:pPr marL="0" lvl="0" indent="0" algn="l" rtl="0">
              <a:spcBef>
                <a:spcPts val="480"/>
              </a:spcBef>
              <a:spcAft>
                <a:spcPts val="0"/>
              </a:spcAft>
              <a:buSzPts val="2400"/>
              <a:buNone/>
            </a:pPr>
            <a:endParaRPr b="1" dirty="0">
              <a:solidFill>
                <a:srgbClr val="000066"/>
              </a:solidFill>
            </a:endParaRPr>
          </a:p>
          <a:p>
            <a:pPr marL="365760" lvl="0" indent="-365760" algn="just" rtl="0">
              <a:lnSpc>
                <a:spcPct val="100000"/>
              </a:lnSpc>
              <a:spcBef>
                <a:spcPts val="480"/>
              </a:spcBef>
              <a:spcAft>
                <a:spcPts val="0"/>
              </a:spcAft>
              <a:buSzPts val="2400"/>
              <a:buChar char="🙣"/>
            </a:pPr>
            <a:r>
              <a:rPr lang="pt-BR" dirty="0">
                <a:solidFill>
                  <a:schemeClr val="dk1"/>
                </a:solidFill>
                <a:latin typeface="Times New Roman"/>
                <a:ea typeface="Times New Roman"/>
                <a:cs typeface="Times New Roman"/>
                <a:sym typeface="Times New Roman"/>
              </a:rPr>
              <a:t>Em comunicação de dados, </a:t>
            </a:r>
            <a:r>
              <a:rPr lang="pt-BR" dirty="0">
                <a:solidFill>
                  <a:srgbClr val="00B0F0"/>
                </a:solidFill>
                <a:latin typeface="Times New Roman"/>
                <a:ea typeface="Times New Roman"/>
                <a:cs typeface="Times New Roman"/>
                <a:sym typeface="Times New Roman"/>
              </a:rPr>
              <a:t>um nó de rede físico pode ser um equipamento circuito de terminação de dados (DCE), como um modem, hub, ponte ou switch, ou um equipamento terminal de dados (DTE), como um aparelho de telefone </a:t>
            </a:r>
            <a:r>
              <a:rPr lang="pt-BR" dirty="0">
                <a:solidFill>
                  <a:schemeClr val="dk1"/>
                </a:solidFill>
                <a:latin typeface="Times New Roman"/>
                <a:ea typeface="Times New Roman"/>
                <a:cs typeface="Times New Roman"/>
                <a:sym typeface="Times New Roman"/>
              </a:rPr>
              <a:t>digital, uma impressora ou um computador host, por exemplo, um roteador, uma estação de trabalho ou um servidor.</a:t>
            </a:r>
            <a:endParaRPr dirty="0"/>
          </a:p>
          <a:p>
            <a:pPr marL="365760" lvl="0" indent="-365760" algn="just" rtl="0">
              <a:lnSpc>
                <a:spcPct val="100000"/>
              </a:lnSpc>
              <a:spcBef>
                <a:spcPts val="480"/>
              </a:spcBef>
              <a:spcAft>
                <a:spcPts val="0"/>
              </a:spcAft>
              <a:buSzPts val="2400"/>
              <a:buChar char="🙣"/>
            </a:pPr>
            <a:r>
              <a:rPr lang="pt-BR" dirty="0">
                <a:solidFill>
                  <a:schemeClr val="dk1"/>
                </a:solidFill>
                <a:latin typeface="Times New Roman"/>
                <a:ea typeface="Times New Roman"/>
                <a:cs typeface="Times New Roman"/>
                <a:sym typeface="Times New Roman"/>
              </a:rPr>
              <a:t>Um nodo ou nó representa cada ponto de interconexão com uma estrutura ou rede, independente da função do equipamento representado por ele.</a:t>
            </a:r>
            <a:endParaRPr dirty="0">
              <a:solidFill>
                <a:schemeClr val="dk1"/>
              </a:solidFill>
            </a:endParaRPr>
          </a:p>
        </p:txBody>
      </p:sp>
      <p:sp>
        <p:nvSpPr>
          <p:cNvPr id="168" name="Google Shape;168;p19"/>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Componentes de uma rede básica</a:t>
            </a:r>
            <a:br>
              <a:rPr lang="pt-BR" sz="4000" b="1" dirty="0">
                <a:solidFill>
                  <a:srgbClr val="7030A0"/>
                </a:solidFill>
              </a:rPr>
            </a:br>
            <a:r>
              <a:rPr lang="pt-BR" sz="4000" b="1" dirty="0">
                <a:solidFill>
                  <a:srgbClr val="7030A0"/>
                </a:solidFill>
              </a:rPr>
              <a:t>  </a:t>
            </a:r>
            <a:endParaRP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73"/>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59" name="Google Shape;559;p73"/>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60" name="Google Shape;560;p73"/>
          <p:cNvSpPr txBox="1">
            <a:spLocks noGrp="1"/>
          </p:cNvSpPr>
          <p:nvPr>
            <p:ph type="body" idx="1"/>
          </p:nvPr>
        </p:nvSpPr>
        <p:spPr>
          <a:xfrm>
            <a:off x="0" y="2492896"/>
            <a:ext cx="9144000" cy="406506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Em qualquer tipo de comunicação, a transmissão e a recepção podem ou não existir simultaneamente, sendo classificadas em </a:t>
            </a:r>
            <a:r>
              <a:rPr lang="pt-BR">
                <a:solidFill>
                  <a:srgbClr val="000066"/>
                </a:solidFill>
              </a:rPr>
              <a:t>SIMPLEX, HALF-DUPLEX E FULL-DUPLEX</a:t>
            </a:r>
            <a:r>
              <a:rPr lang="pt-BR"/>
              <a:t>.</a:t>
            </a:r>
            <a:endParaRPr/>
          </a:p>
          <a:p>
            <a:pPr marL="0" lvl="0" indent="0" algn="just" rtl="0">
              <a:lnSpc>
                <a:spcPct val="100000"/>
              </a:lnSpc>
              <a:spcBef>
                <a:spcPts val="480"/>
              </a:spcBef>
              <a:spcAft>
                <a:spcPts val="0"/>
              </a:spcAft>
              <a:buSzPts val="2400"/>
              <a:buFont typeface="Comic Sans MS"/>
              <a:buNone/>
            </a:pPr>
            <a:endParaRPr/>
          </a:p>
          <a:p>
            <a:pPr marL="0" lvl="0" indent="0" algn="just" rtl="0">
              <a:lnSpc>
                <a:spcPct val="100000"/>
              </a:lnSpc>
              <a:spcBef>
                <a:spcPts val="480"/>
              </a:spcBef>
              <a:spcAft>
                <a:spcPts val="0"/>
              </a:spcAft>
              <a:buSzPts val="2400"/>
              <a:buFont typeface="Comic Sans MS"/>
              <a:buNone/>
            </a:pPr>
            <a:r>
              <a:rPr lang="pt-BR">
                <a:solidFill>
                  <a:srgbClr val="FF0000"/>
                </a:solidFill>
              </a:rPr>
              <a:t> </a:t>
            </a:r>
            <a:r>
              <a:rPr lang="pt-BR">
                <a:solidFill>
                  <a:srgbClr val="000066"/>
                </a:solidFill>
              </a:rPr>
              <a:t>a) Simplex:</a:t>
            </a:r>
            <a:r>
              <a:rPr lang="pt-BR"/>
              <a:t>A comunicação só é possível em uma única direção. Exemplo: ligação entre um PC e uma impressora e radio TV;</a:t>
            </a:r>
            <a:endParaRPr/>
          </a:p>
        </p:txBody>
      </p:sp>
      <p:pic>
        <p:nvPicPr>
          <p:cNvPr id="561" name="Google Shape;561;p73"/>
          <p:cNvPicPr preferRelativeResize="0"/>
          <p:nvPr/>
        </p:nvPicPr>
        <p:blipFill rotWithShape="1">
          <a:blip r:embed="rId4">
            <a:alphaModFix/>
          </a:blip>
          <a:srcRect/>
          <a:stretch/>
        </p:blipFill>
        <p:spPr>
          <a:xfrm>
            <a:off x="1907704" y="5085184"/>
            <a:ext cx="4896544" cy="122413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74"/>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67" name="Google Shape;567;p74"/>
          <p:cNvSpPr txBox="1">
            <a:spLocks noGrp="1"/>
          </p:cNvSpPr>
          <p:nvPr>
            <p:ph type="body" idx="1"/>
          </p:nvPr>
        </p:nvSpPr>
        <p:spPr>
          <a:xfrm>
            <a:off x="179512" y="836712"/>
            <a:ext cx="9144000" cy="49577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solidFill>
                  <a:srgbClr val="000066"/>
                </a:solidFill>
                <a:latin typeface="Times New Roman"/>
                <a:ea typeface="Times New Roman"/>
                <a:cs typeface="Times New Roman"/>
                <a:sym typeface="Times New Roman"/>
              </a:rPr>
              <a:t>b) Half-duplex: </a:t>
            </a:r>
            <a:r>
              <a:rPr lang="pt-BR"/>
              <a:t>A comunicação é possível em ambas as direções, porém não simultaneamente.</a:t>
            </a: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p>
          <a:p>
            <a:pPr marL="0" lvl="0" indent="0" algn="just" rtl="0">
              <a:lnSpc>
                <a:spcPct val="100000"/>
              </a:lnSpc>
              <a:spcBef>
                <a:spcPts val="480"/>
              </a:spcBef>
              <a:spcAft>
                <a:spcPts val="0"/>
              </a:spcAft>
              <a:buSzPts val="2400"/>
              <a:buFont typeface="Comic Sans MS"/>
              <a:buNone/>
            </a:pPr>
            <a:endParaRPr>
              <a:latin typeface="Times New Roman"/>
              <a:ea typeface="Times New Roman"/>
              <a:cs typeface="Times New Roman"/>
              <a:sym typeface="Times New Roman"/>
            </a:endParaRPr>
          </a:p>
          <a:p>
            <a:pPr marL="0" lvl="0" indent="0" algn="just" rtl="0">
              <a:lnSpc>
                <a:spcPct val="100000"/>
              </a:lnSpc>
              <a:spcBef>
                <a:spcPts val="480"/>
              </a:spcBef>
              <a:spcAft>
                <a:spcPts val="0"/>
              </a:spcAft>
              <a:buSzPts val="2400"/>
              <a:buFont typeface="Comic Sans MS"/>
              <a:buNone/>
            </a:pPr>
            <a:endParaRPr>
              <a:latin typeface="Times New Roman"/>
              <a:ea typeface="Times New Roman"/>
              <a:cs typeface="Times New Roman"/>
              <a:sym typeface="Times New Roman"/>
            </a:endParaRPr>
          </a:p>
          <a:p>
            <a:pPr marL="0" lvl="0" indent="0" algn="just" rtl="0">
              <a:lnSpc>
                <a:spcPct val="100000"/>
              </a:lnSpc>
              <a:spcBef>
                <a:spcPts val="480"/>
              </a:spcBef>
              <a:spcAft>
                <a:spcPts val="0"/>
              </a:spcAft>
              <a:buSzPts val="2400"/>
              <a:buFont typeface="Comic Sans MS"/>
              <a:buNone/>
            </a:pPr>
            <a:r>
              <a:rPr lang="pt-BR">
                <a:solidFill>
                  <a:srgbClr val="000066"/>
                </a:solidFill>
                <a:latin typeface="Times New Roman"/>
                <a:ea typeface="Times New Roman"/>
                <a:cs typeface="Times New Roman"/>
                <a:sym typeface="Times New Roman"/>
              </a:rPr>
              <a:t>c) Full-duplex: </a:t>
            </a:r>
            <a:r>
              <a:rPr lang="pt-BR"/>
              <a:t>A comunicação é possível em ambas as direções simultaneamente. Exemplo: Ligação telefônica.</a:t>
            </a:r>
            <a:endParaRPr/>
          </a:p>
          <a:p>
            <a:pPr marL="0" lvl="0" indent="0" algn="just" rtl="0">
              <a:lnSpc>
                <a:spcPct val="100000"/>
              </a:lnSpc>
              <a:spcBef>
                <a:spcPts val="480"/>
              </a:spcBef>
              <a:spcAft>
                <a:spcPts val="0"/>
              </a:spcAft>
              <a:buSzPts val="2400"/>
              <a:buFont typeface="Comic Sans MS"/>
              <a:buNone/>
            </a:pPr>
            <a:endParaRPr>
              <a:latin typeface="Times New Roman"/>
              <a:ea typeface="Times New Roman"/>
              <a:cs typeface="Times New Roman"/>
              <a:sym typeface="Times New Roman"/>
            </a:endParaRPr>
          </a:p>
        </p:txBody>
      </p:sp>
      <p:pic>
        <p:nvPicPr>
          <p:cNvPr id="568" name="Google Shape;568;p74"/>
          <p:cNvPicPr preferRelativeResize="0"/>
          <p:nvPr/>
        </p:nvPicPr>
        <p:blipFill rotWithShape="1">
          <a:blip r:embed="rId4">
            <a:alphaModFix/>
          </a:blip>
          <a:srcRect/>
          <a:stretch/>
        </p:blipFill>
        <p:spPr>
          <a:xfrm>
            <a:off x="1797130" y="1772816"/>
            <a:ext cx="4957751" cy="1224136"/>
          </a:xfrm>
          <a:prstGeom prst="rect">
            <a:avLst/>
          </a:prstGeom>
          <a:noFill/>
          <a:ln>
            <a:noFill/>
          </a:ln>
        </p:spPr>
      </p:pic>
      <p:pic>
        <p:nvPicPr>
          <p:cNvPr id="569" name="Google Shape;569;p74"/>
          <p:cNvPicPr preferRelativeResize="0"/>
          <p:nvPr/>
        </p:nvPicPr>
        <p:blipFill rotWithShape="1">
          <a:blip r:embed="rId5">
            <a:alphaModFix/>
          </a:blip>
          <a:srcRect/>
          <a:stretch/>
        </p:blipFill>
        <p:spPr>
          <a:xfrm>
            <a:off x="1797130" y="4581128"/>
            <a:ext cx="5540323" cy="128535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75"/>
          <p:cNvPicPr preferRelativeResize="0">
            <a:picLocks noGrp="1"/>
          </p:cNvPicPr>
          <p:nvPr>
            <p:ph type="body" idx="1"/>
          </p:nvPr>
        </p:nvPicPr>
        <p:blipFill rotWithShape="1">
          <a:blip r:embed="rId3">
            <a:alphaModFix/>
          </a:blip>
          <a:srcRect/>
          <a:stretch/>
        </p:blipFill>
        <p:spPr>
          <a:xfrm>
            <a:off x="-11113" y="-11113"/>
            <a:ext cx="9155113" cy="6869113"/>
          </a:xfrm>
          <a:prstGeom prst="rect">
            <a:avLst/>
          </a:prstGeom>
          <a:noFill/>
          <a:ln>
            <a:noFill/>
          </a:ln>
        </p:spPr>
      </p:pic>
      <p:sp>
        <p:nvSpPr>
          <p:cNvPr id="575" name="Google Shape;575;p75"/>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5400"/>
              <a:buFont typeface="Book Antiqua"/>
              <a:buNone/>
            </a:pPr>
            <a:r>
              <a:rPr lang="pt-BR"/>
              <a:t>Perguntas </a:t>
            </a:r>
            <a:endParaRPr/>
          </a:p>
        </p:txBody>
      </p:sp>
      <p:sp>
        <p:nvSpPr>
          <p:cNvPr id="576" name="Google Shape;576;p75"/>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pt-BR"/>
              <a:t>1: Introdução</a:t>
            </a:r>
            <a:endParaRPr/>
          </a:p>
        </p:txBody>
      </p:sp>
      <p:pic>
        <p:nvPicPr>
          <p:cNvPr id="577" name="Google Shape;577;p75" descr="http://3.bp.blogspot.com/_cplM-_5BRwc/ShcmAIs5bFI/AAAAAAAAAAw/JGDw5jHEoUs/s320/interroga%C3%A7%C3%A3o.JPG"/>
          <p:cNvPicPr preferRelativeResize="0"/>
          <p:nvPr/>
        </p:nvPicPr>
        <p:blipFill rotWithShape="1">
          <a:blip r:embed="rId4">
            <a:alphaModFix/>
          </a:blip>
          <a:srcRect/>
          <a:stretch/>
        </p:blipFill>
        <p:spPr>
          <a:xfrm rot="588115">
            <a:off x="3496239" y="2205962"/>
            <a:ext cx="2647950" cy="2695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50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76"/>
          <p:cNvPicPr preferRelativeResize="0"/>
          <p:nvPr/>
        </p:nvPicPr>
        <p:blipFill rotWithShape="1">
          <a:blip r:embed="rId3">
            <a:alphaModFix/>
          </a:blip>
          <a:srcRect/>
          <a:stretch/>
        </p:blipFill>
        <p:spPr>
          <a:xfrm>
            <a:off x="-152400" y="-117475"/>
            <a:ext cx="9296400" cy="6975475"/>
          </a:xfrm>
          <a:prstGeom prst="rect">
            <a:avLst/>
          </a:prstGeom>
          <a:noFill/>
          <a:ln>
            <a:noFill/>
          </a:ln>
        </p:spPr>
      </p:pic>
      <p:sp>
        <p:nvSpPr>
          <p:cNvPr id="583" name="Google Shape;583;p76"/>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5400"/>
              <a:buFont typeface="Book Antiqua"/>
              <a:buNone/>
            </a:pPr>
            <a:r>
              <a:rPr lang="pt-BR"/>
              <a:t>Bibliografia</a:t>
            </a:r>
            <a:endParaRPr/>
          </a:p>
        </p:txBody>
      </p:sp>
      <p:sp>
        <p:nvSpPr>
          <p:cNvPr id="584" name="Google Shape;584;p76"/>
          <p:cNvSpPr txBox="1">
            <a:spLocks noGrp="1"/>
          </p:cNvSpPr>
          <p:nvPr>
            <p:ph type="body" idx="1"/>
          </p:nvPr>
        </p:nvSpPr>
        <p:spPr>
          <a:xfrm>
            <a:off x="699247" y="2248347"/>
            <a:ext cx="7745505" cy="3877815"/>
          </a:xfrm>
          <a:prstGeom prst="rect">
            <a:avLst/>
          </a:prstGeom>
          <a:noFill/>
          <a:ln>
            <a:noFill/>
          </a:ln>
        </p:spPr>
        <p:txBody>
          <a:bodyPr spcFirstLastPara="1" wrap="square" lIns="91425" tIns="45700" rIns="91425" bIns="45700" anchor="t" anchorCtr="0">
            <a:noAutofit/>
          </a:bodyPr>
          <a:lstStyle/>
          <a:p>
            <a:pPr marL="365760" lvl="0" indent="0" algn="just" rtl="0">
              <a:lnSpc>
                <a:spcPct val="100000"/>
              </a:lnSpc>
              <a:spcBef>
                <a:spcPts val="0"/>
              </a:spcBef>
              <a:spcAft>
                <a:spcPts val="0"/>
              </a:spcAft>
              <a:buSzPts val="1200"/>
              <a:buFont typeface="Comic Sans MS"/>
              <a:buNone/>
            </a:pPr>
            <a:r>
              <a:rPr lang="pt-BR" sz="1200"/>
              <a:t>Referências ALMEIDA, Marcus; ROSA, Priscila</a:t>
            </a:r>
            <a:r>
              <a:rPr lang="pt-BR" sz="1200" b="1"/>
              <a:t>. Internet, Intranet e Redes Corporativas</a:t>
            </a:r>
            <a:r>
              <a:rPr lang="pt-BR" sz="1200"/>
              <a:t>. Rio de Janeiro: Brasport, 2000. </a:t>
            </a:r>
            <a:endParaRPr/>
          </a:p>
          <a:p>
            <a:pPr marL="365760" lvl="0" indent="0" algn="just" rtl="0">
              <a:lnSpc>
                <a:spcPct val="100000"/>
              </a:lnSpc>
              <a:spcBef>
                <a:spcPts val="240"/>
              </a:spcBef>
              <a:spcAft>
                <a:spcPts val="0"/>
              </a:spcAft>
              <a:buSzPts val="1200"/>
              <a:buFont typeface="Comic Sans MS"/>
              <a:buNone/>
            </a:pPr>
            <a:r>
              <a:rPr lang="pt-BR" sz="1200"/>
              <a:t>AUGUSTO, Luiz. Rede de computadores</a:t>
            </a:r>
            <a:r>
              <a:rPr lang="pt-BR" sz="1200" b="1"/>
              <a:t>. Página Pessoal de Pedro Correia</a:t>
            </a:r>
            <a:r>
              <a:rPr lang="pt-BR" sz="1200"/>
              <a:t>. [S.l.], [s.d.]. Disponível em: . Acesso em: 1º dez. 2009. </a:t>
            </a:r>
            <a:endParaRPr/>
          </a:p>
          <a:p>
            <a:pPr marL="365760" lvl="0" indent="0" algn="just" rtl="0">
              <a:lnSpc>
                <a:spcPct val="100000"/>
              </a:lnSpc>
              <a:spcBef>
                <a:spcPts val="240"/>
              </a:spcBef>
              <a:spcAft>
                <a:spcPts val="0"/>
              </a:spcAft>
              <a:buSzPts val="1200"/>
              <a:buFont typeface="Comic Sans MS"/>
              <a:buNone/>
            </a:pPr>
            <a:r>
              <a:rPr lang="pt-BR" sz="1200"/>
              <a:t>DANTAS, Mario. Redes Locais – INE 5344. </a:t>
            </a:r>
            <a:r>
              <a:rPr lang="pt-BR" sz="1200" b="1"/>
              <a:t>UFSC/CTC/INE - Departamento de Informática e Estatística</a:t>
            </a:r>
            <a:r>
              <a:rPr lang="pt-BR" sz="1200"/>
              <a:t>. Florianópolis, [s.d.]. Disponível em: . Acesso em: 1º dez. 2009.</a:t>
            </a:r>
            <a:endParaRPr/>
          </a:p>
          <a:p>
            <a:pPr marL="365760" lvl="0" indent="0" algn="just" rtl="0">
              <a:lnSpc>
                <a:spcPct val="100000"/>
              </a:lnSpc>
              <a:spcBef>
                <a:spcPts val="240"/>
              </a:spcBef>
              <a:spcAft>
                <a:spcPts val="0"/>
              </a:spcAft>
              <a:buSzPts val="1200"/>
              <a:buFont typeface="Comic Sans MS"/>
              <a:buNone/>
            </a:pPr>
            <a:r>
              <a:rPr lang="pt-BR" sz="1200"/>
              <a:t> DANTAS, Mario. </a:t>
            </a:r>
            <a:r>
              <a:rPr lang="pt-BR" sz="1200" b="1"/>
              <a:t>Tecnologias de Redes de Comunicação e Computadores</a:t>
            </a:r>
            <a:r>
              <a:rPr lang="pt-BR" sz="1200"/>
              <a:t>. Rio do Sul: Axcel Books, 2002. </a:t>
            </a:r>
            <a:endParaRPr/>
          </a:p>
          <a:p>
            <a:pPr marL="365760" lvl="0" indent="0" algn="just" rtl="0">
              <a:lnSpc>
                <a:spcPct val="100000"/>
              </a:lnSpc>
              <a:spcBef>
                <a:spcPts val="240"/>
              </a:spcBef>
              <a:spcAft>
                <a:spcPts val="0"/>
              </a:spcAft>
              <a:buSzPts val="1200"/>
              <a:buFont typeface="Comic Sans MS"/>
              <a:buNone/>
            </a:pPr>
            <a:r>
              <a:rPr lang="pt-BR" sz="1200"/>
              <a:t>FOROUZAN, Behrouz </a:t>
            </a:r>
            <a:r>
              <a:rPr lang="pt-BR" sz="1200" b="1"/>
              <a:t>A. Comunicação de Dados e Redes de Computadores</a:t>
            </a:r>
            <a:r>
              <a:rPr lang="pt-BR" sz="1200"/>
              <a:t>. 3a edição. Porto Alegre: Bookman, 2006. </a:t>
            </a:r>
            <a:endParaRPr/>
          </a:p>
          <a:p>
            <a:pPr marL="365760" lvl="0" indent="0" algn="just" rtl="0">
              <a:lnSpc>
                <a:spcPct val="100000"/>
              </a:lnSpc>
              <a:spcBef>
                <a:spcPts val="240"/>
              </a:spcBef>
              <a:spcAft>
                <a:spcPts val="0"/>
              </a:spcAft>
              <a:buSzPts val="1200"/>
              <a:buFont typeface="Comic Sans MS"/>
              <a:buNone/>
            </a:pPr>
            <a:r>
              <a:rPr lang="pt-BR" sz="1200"/>
              <a:t>GALLO, Hancock. </a:t>
            </a:r>
            <a:r>
              <a:rPr lang="pt-BR" sz="1200" b="1"/>
              <a:t>Comunicação entre Computadores e Tecnologias de Rede</a:t>
            </a:r>
            <a:r>
              <a:rPr lang="pt-BR" sz="1200"/>
              <a:t>. [S.l.]: Ed. Thomson Pioneira, 2003.</a:t>
            </a:r>
            <a:endParaRPr/>
          </a:p>
          <a:p>
            <a:pPr marL="365760" lvl="0" indent="0" algn="just" rtl="0">
              <a:lnSpc>
                <a:spcPct val="100000"/>
              </a:lnSpc>
              <a:spcBef>
                <a:spcPts val="240"/>
              </a:spcBef>
              <a:spcAft>
                <a:spcPts val="0"/>
              </a:spcAft>
              <a:buSzPts val="1200"/>
              <a:buFont typeface="Comic Sans MS"/>
              <a:buNone/>
            </a:pPr>
            <a:endParaRPr sz="1200"/>
          </a:p>
          <a:p>
            <a:pPr marL="365760" lvl="0" indent="0" algn="just" rtl="0">
              <a:lnSpc>
                <a:spcPct val="100000"/>
              </a:lnSpc>
              <a:spcBef>
                <a:spcPts val="240"/>
              </a:spcBef>
              <a:spcAft>
                <a:spcPts val="0"/>
              </a:spcAft>
              <a:buSzPts val="1200"/>
              <a:buFont typeface="Comic Sans MS"/>
              <a:buNone/>
            </a:pPr>
            <a:r>
              <a:rPr lang="pt-BR" sz="1200"/>
              <a:t>TANENBAUM, Andrew S</a:t>
            </a:r>
            <a:r>
              <a:rPr lang="pt-BR" sz="1200" b="1"/>
              <a:t>. Redes de Computadores</a:t>
            </a:r>
            <a:r>
              <a:rPr lang="pt-BR" sz="1200"/>
              <a:t>. 4a edição. Rio de Janeiro: Campus, 1997. TORRES, Gabriel. Redes de Computadores: curso completo. Rio de Janeiro: Axcel Books. 2004.</a:t>
            </a:r>
            <a:endParaRPr/>
          </a:p>
        </p:txBody>
      </p:sp>
      <p:sp>
        <p:nvSpPr>
          <p:cNvPr id="585" name="Google Shape;585;p76"/>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pt-BR"/>
              <a:t>1: Introdução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0"/>
          <p:cNvPicPr preferRelativeResize="0"/>
          <p:nvPr/>
        </p:nvPicPr>
        <p:blipFill rotWithShape="1">
          <a:blip r:embed="rId3">
            <a:alphaModFix/>
          </a:blip>
          <a:srcRect/>
          <a:stretch/>
        </p:blipFill>
        <p:spPr>
          <a:xfrm>
            <a:off x="-793" y="-594"/>
            <a:ext cx="9144793" cy="6858594"/>
          </a:xfrm>
          <a:prstGeom prst="rect">
            <a:avLst/>
          </a:prstGeom>
          <a:noFill/>
          <a:ln>
            <a:noFill/>
          </a:ln>
        </p:spPr>
      </p:pic>
      <p:sp>
        <p:nvSpPr>
          <p:cNvPr id="174" name="Google Shape;174;p20"/>
          <p:cNvSpPr txBox="1">
            <a:spLocks noGrp="1"/>
          </p:cNvSpPr>
          <p:nvPr>
            <p:ph type="body" idx="1"/>
          </p:nvPr>
        </p:nvSpPr>
        <p:spPr>
          <a:xfrm>
            <a:off x="118528" y="1340768"/>
            <a:ext cx="9025472" cy="46805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Segmento de Rede: é uma parte da rede analisada separadamente, é a ligação de um computador com um roteador por exemplo. </a:t>
            </a:r>
            <a:endParaRPr>
              <a:solidFill>
                <a:schemeClr val="dk1"/>
              </a:solidFill>
            </a:endParaRPr>
          </a:p>
        </p:txBody>
      </p:sp>
      <p:sp>
        <p:nvSpPr>
          <p:cNvPr id="175" name="Google Shape;175;p20"/>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dirty="0">
                <a:solidFill>
                  <a:srgbClr val="7030A0"/>
                </a:solidFill>
              </a:rPr>
              <a:t>Componentes de uma rede básica</a:t>
            </a:r>
            <a:br>
              <a:rPr lang="pt-BR" sz="4000" b="1" dirty="0">
                <a:solidFill>
                  <a:srgbClr val="7030A0"/>
                </a:solidFill>
              </a:rPr>
            </a:br>
            <a:r>
              <a:rPr lang="pt-BR" sz="4000" b="1" dirty="0">
                <a:solidFill>
                  <a:srgbClr val="7030A0"/>
                </a:solidFill>
              </a:rPr>
              <a:t>  </a:t>
            </a:r>
            <a:endParaRPr dirty="0"/>
          </a:p>
        </p:txBody>
      </p:sp>
      <p:pic>
        <p:nvPicPr>
          <p:cNvPr id="176" name="Google Shape;176;p20"/>
          <p:cNvPicPr preferRelativeResize="0"/>
          <p:nvPr/>
        </p:nvPicPr>
        <p:blipFill rotWithShape="1">
          <a:blip r:embed="rId4">
            <a:alphaModFix/>
          </a:blip>
          <a:srcRect/>
          <a:stretch/>
        </p:blipFill>
        <p:spPr>
          <a:xfrm>
            <a:off x="1691680" y="2564904"/>
            <a:ext cx="5159871" cy="3901366"/>
          </a:xfrm>
          <a:prstGeom prst="rect">
            <a:avLst/>
          </a:prstGeom>
          <a:noFill/>
          <a:ln>
            <a:noFill/>
          </a:ln>
        </p:spPr>
      </p:pic>
      <p:sp>
        <p:nvSpPr>
          <p:cNvPr id="2" name="Retângulo 1"/>
          <p:cNvSpPr/>
          <p:nvPr/>
        </p:nvSpPr>
        <p:spPr>
          <a:xfrm>
            <a:off x="6851551" y="2316480"/>
            <a:ext cx="2243328" cy="162153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pt-BR" dirty="0">
                <a:solidFill>
                  <a:schemeClr val="tx1"/>
                </a:solidFill>
              </a:rPr>
              <a:t>Segmento de rede; Uma parte de um rede analisada separadamente, ou seja a ligação de um computador coma redes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1"/>
          <p:cNvPicPr preferRelativeResize="0"/>
          <p:nvPr/>
        </p:nvPicPr>
        <p:blipFill rotWithShape="1">
          <a:blip r:embed="rId3">
            <a:alphaModFix/>
          </a:blip>
          <a:srcRect/>
          <a:stretch/>
        </p:blipFill>
        <p:spPr>
          <a:xfrm>
            <a:off x="-793" y="-594"/>
            <a:ext cx="9144793" cy="6858594"/>
          </a:xfrm>
          <a:prstGeom prst="rect">
            <a:avLst/>
          </a:prstGeom>
          <a:noFill/>
          <a:ln>
            <a:noFill/>
          </a:ln>
        </p:spPr>
      </p:pic>
      <p:sp>
        <p:nvSpPr>
          <p:cNvPr id="182" name="Google Shape;182;p21"/>
          <p:cNvSpPr txBox="1">
            <a:spLocks noGrp="1"/>
          </p:cNvSpPr>
          <p:nvPr>
            <p:ph type="body" idx="1"/>
          </p:nvPr>
        </p:nvSpPr>
        <p:spPr>
          <a:xfrm>
            <a:off x="277515" y="1678484"/>
            <a:ext cx="9025472" cy="383964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Endereço MAC (MAC Address): é o endereço físico da rede, sendo que cada equipamento possui apenas, um endereço físico, e este geralmente vem gravado de fábrica</a:t>
            </a: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183" name="Google Shape;183;p21"/>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pic>
        <p:nvPicPr>
          <p:cNvPr id="184" name="Google Shape;184;p21"/>
          <p:cNvPicPr preferRelativeResize="0"/>
          <p:nvPr/>
        </p:nvPicPr>
        <p:blipFill rotWithShape="1">
          <a:blip r:embed="rId4">
            <a:alphaModFix/>
          </a:blip>
          <a:srcRect/>
          <a:stretch/>
        </p:blipFill>
        <p:spPr>
          <a:xfrm>
            <a:off x="731020" y="3100209"/>
            <a:ext cx="7391400" cy="20478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p:nvPr/>
        </p:nvSpPr>
        <p:spPr>
          <a:xfrm>
            <a:off x="251520" y="1268760"/>
            <a:ext cx="8640960" cy="3168352"/>
          </a:xfrm>
          <a:prstGeom prst="rect">
            <a:avLst/>
          </a:prstGeom>
          <a:solidFill>
            <a:schemeClr val="accent1"/>
          </a:solidFill>
          <a:ln w="19050" cap="flat" cmpd="sng">
            <a:solidFill>
              <a:srgbClr val="4C1E1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70C0"/>
              </a:solidFill>
              <a:latin typeface="Book Antiqua"/>
              <a:ea typeface="Book Antiqua"/>
              <a:cs typeface="Book Antiqua"/>
              <a:sym typeface="Book Antiqua"/>
            </a:endParaRPr>
          </a:p>
        </p:txBody>
      </p:sp>
      <p:pic>
        <p:nvPicPr>
          <p:cNvPr id="190" name="Google Shape;190;p22"/>
          <p:cNvPicPr preferRelativeResize="0"/>
          <p:nvPr/>
        </p:nvPicPr>
        <p:blipFill rotWithShape="1">
          <a:blip r:embed="rId3">
            <a:alphaModFix/>
          </a:blip>
          <a:srcRect/>
          <a:stretch/>
        </p:blipFill>
        <p:spPr>
          <a:xfrm>
            <a:off x="0" y="-16655"/>
            <a:ext cx="9144793" cy="6858594"/>
          </a:xfrm>
          <a:prstGeom prst="rect">
            <a:avLst/>
          </a:prstGeom>
          <a:noFill/>
          <a:ln>
            <a:noFill/>
          </a:ln>
        </p:spPr>
      </p:pic>
      <p:pic>
        <p:nvPicPr>
          <p:cNvPr id="191" name="Google Shape;191;p22"/>
          <p:cNvPicPr preferRelativeResize="0"/>
          <p:nvPr/>
        </p:nvPicPr>
        <p:blipFill rotWithShape="1">
          <a:blip r:embed="rId4">
            <a:alphaModFix/>
          </a:blip>
          <a:srcRect/>
          <a:stretch/>
        </p:blipFill>
        <p:spPr>
          <a:xfrm>
            <a:off x="179512" y="1988840"/>
            <a:ext cx="8280920" cy="1905953"/>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apa Dura">
  <a:themeElements>
    <a:clrScheme name="Capa Dura">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2335</Words>
  <Application>Microsoft Office PowerPoint</Application>
  <PresentationFormat>Apresentação na tela (4:3)</PresentationFormat>
  <Paragraphs>273</Paragraphs>
  <Slides>63</Slides>
  <Notes>63</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63</vt:i4>
      </vt:variant>
    </vt:vector>
  </HeadingPairs>
  <TitlesOfParts>
    <vt:vector size="75" baseType="lpstr">
      <vt:lpstr>Times New Roman</vt:lpstr>
      <vt:lpstr>Courier New</vt:lpstr>
      <vt:lpstr>Sofia</vt:lpstr>
      <vt:lpstr>Noto Sans Symbols</vt:lpstr>
      <vt:lpstr>Droid Sans Mono</vt:lpstr>
      <vt:lpstr>Arial Black</vt:lpstr>
      <vt:lpstr>Comic Sans MS</vt:lpstr>
      <vt:lpstr>Arial</vt:lpstr>
      <vt:lpstr>Verdana</vt:lpstr>
      <vt:lpstr>Book Antiqua</vt:lpstr>
      <vt:lpstr>Calibri</vt:lpstr>
      <vt:lpstr>Capa Dura</vt:lpstr>
      <vt:lpstr>Apresentação do PowerPoint</vt:lpstr>
      <vt:lpstr>Objetivo da Disciplina</vt:lpstr>
      <vt:lpstr>Apresentação do PowerPoint</vt:lpstr>
      <vt:lpstr>Conceito</vt:lpstr>
      <vt:lpstr>Aplicação/Utilização  </vt:lpstr>
      <vt:lpstr>Componentes de uma rede básica   </vt:lpstr>
      <vt:lpstr>Componentes de uma rede básica   </vt:lpstr>
      <vt:lpstr>Componentes de uma rede básica   </vt:lpstr>
      <vt:lpstr>Apresentação do PowerPoint</vt:lpstr>
      <vt:lpstr>Apresentação do PowerPoint</vt:lpstr>
      <vt:lpstr>Meio de comunicação   </vt:lpstr>
      <vt:lpstr>Componentes de uma rede básica   </vt:lpstr>
      <vt:lpstr>Apresentação do PowerPoint</vt:lpstr>
      <vt:lpstr>Componentes de uma rede básica   </vt:lpstr>
      <vt:lpstr>Componentes de uma rede básica   </vt:lpstr>
      <vt:lpstr>Componentes de uma rede básica   </vt:lpstr>
      <vt:lpstr>Componentes de uma rede básica   </vt:lpstr>
      <vt:lpstr>Componentes de uma rede básica   </vt:lpstr>
      <vt:lpstr>Protocolo   </vt:lpstr>
      <vt:lpstr>Componentes de uma rede básica   </vt:lpstr>
      <vt:lpstr>Protocolos de comunicação   </vt:lpstr>
      <vt:lpstr>Protocolos de comunicação   </vt:lpstr>
      <vt:lpstr>Apresentação do PowerPoint</vt:lpstr>
      <vt:lpstr>Sistema operacional   </vt:lpstr>
      <vt:lpstr>Protocolos de comunicação   </vt:lpstr>
      <vt:lpstr>Protocolos de comunicação   </vt:lpstr>
      <vt:lpstr>USUÁRIOS  </vt:lpstr>
      <vt:lpstr>Tipos  de redes</vt:lpstr>
      <vt:lpstr>  Classificação das redes  </vt:lpstr>
      <vt:lpstr>LANS </vt:lpstr>
      <vt:lpstr>CARACTERÍSTICAS </vt:lpstr>
      <vt:lpstr>Apresentação do PowerPoint</vt:lpstr>
      <vt:lpstr>Apresentação do PowerPoint</vt:lpstr>
      <vt:lpstr>Apresentação do PowerPoint</vt:lpstr>
      <vt:lpstr>TAMANHO DE LANS </vt:lpstr>
      <vt:lpstr>MAN</vt:lpstr>
      <vt:lpstr>CARACTERÍSTICAS  </vt:lpstr>
      <vt:lpstr>WAN</vt:lpstr>
      <vt:lpstr>CARACTERISTICAS</vt:lpstr>
      <vt:lpstr>Nesse tipo de rede devemos observar alguns pontos para seu funcionamento correto:</vt:lpstr>
      <vt:lpstr>WLAN</vt:lpstr>
      <vt:lpstr>CARACTERÍSTICAS </vt:lpstr>
      <vt:lpstr>VLAN</vt:lpstr>
      <vt:lpstr>VLAN</vt:lpstr>
      <vt:lpstr>VPN</vt:lpstr>
      <vt:lpstr>Apresentação do PowerPoint</vt:lpstr>
      <vt:lpstr>Internet, intranet e extranet</vt:lpstr>
      <vt:lpstr>Internet</vt:lpstr>
      <vt:lpstr>Intranet </vt:lpstr>
      <vt:lpstr>Extranet </vt:lpstr>
      <vt:lpstr>Internet/Intranet/Extranet </vt:lpstr>
      <vt:lpstr>Comunicação de dados</vt:lpstr>
      <vt:lpstr>Comunicação de dados</vt:lpstr>
      <vt:lpstr>Um sistema básico de comunicação de dados é composto por cinco elementos: </vt:lpstr>
      <vt:lpstr>Apresentação do PowerPoint</vt:lpstr>
      <vt:lpstr>Transmissão de dados</vt:lpstr>
      <vt:lpstr>Transmissão de dados</vt:lpstr>
      <vt:lpstr>Transmissão de dados</vt:lpstr>
      <vt:lpstr>Transmissão de dados</vt:lpstr>
      <vt:lpstr>Transmissão de dados</vt:lpstr>
      <vt:lpstr>Apresentação do PowerPoint</vt:lpstr>
      <vt:lpstr>Perguntas </vt:lpstr>
      <vt:lpstr>Bibliografia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Usuário</dc:creator>
  <cp:lastModifiedBy>Usuário</cp:lastModifiedBy>
  <cp:revision>8</cp:revision>
  <dcterms:modified xsi:type="dcterms:W3CDTF">2020-09-22T00:44:38Z</dcterms:modified>
</cp:coreProperties>
</file>